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7" r:id="rId2"/>
    <p:sldId id="257" r:id="rId3"/>
    <p:sldId id="266" r:id="rId4"/>
    <p:sldId id="264" r:id="rId5"/>
    <p:sldId id="263" r:id="rId6"/>
    <p:sldId id="259" r:id="rId7"/>
    <p:sldId id="261" r:id="rId8"/>
    <p:sldId id="256" r:id="rId9"/>
    <p:sldId id="262" r:id="rId10"/>
    <p:sldId id="268" r:id="rId11"/>
    <p:sldId id="269" r:id="rId12"/>
    <p:sldId id="270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96A808D-12CF-47FD-A6E4-AACA42C75444}">
          <p14:sldIdLst>
            <p14:sldId id="267"/>
            <p14:sldId id="257"/>
            <p14:sldId id="266"/>
            <p14:sldId id="264"/>
            <p14:sldId id="263"/>
            <p14:sldId id="259"/>
            <p14:sldId id="261"/>
            <p14:sldId id="256"/>
            <p14:sldId id="262"/>
            <p14:sldId id="268"/>
            <p14:sldId id="269"/>
            <p14:sldId id="270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5A"/>
    <a:srgbClr val="1987FF"/>
    <a:srgbClr val="4FA3FF"/>
    <a:srgbClr val="00D27D"/>
    <a:srgbClr val="19C5C9"/>
    <a:srgbClr val="00E287"/>
    <a:srgbClr val="5DAAFF"/>
    <a:srgbClr val="17B2B6"/>
    <a:srgbClr val="00CCBB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92" autoAdjust="0"/>
    <p:restoredTop sz="86074" autoAdjust="0"/>
  </p:normalViewPr>
  <p:slideViewPr>
    <p:cSldViewPr snapToGrid="0">
      <p:cViewPr>
        <p:scale>
          <a:sx n="75" d="100"/>
          <a:sy n="75" d="100"/>
        </p:scale>
        <p:origin x="1476" y="5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tif>
</file>

<file path=ppt/media/image32.tif>
</file>

<file path=ppt/media/image33.png>
</file>

<file path=ppt/media/image34.jpe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F10DB-63EE-42AC-84BE-CD9C38DDD727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18E5F-A7EC-4CF7-BC5A-382EB8A82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13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[Blank slide] … preptalk</a:t>
            </a:r>
            <a:r>
              <a:rPr lang="en-US" baseline="0"/>
              <a:t> about the experiment …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731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Conclusion</a:t>
            </a:r>
            <a:r>
              <a:rPr lang="en-US" baseline="0" dirty="0"/>
              <a:t> from the slide</a:t>
            </a:r>
          </a:p>
          <a:p>
            <a:r>
              <a:rPr lang="en-US" baseline="0" dirty="0"/>
              <a:t>Two parts (horizontally separated)</a:t>
            </a:r>
          </a:p>
          <a:p>
            <a:r>
              <a:rPr lang="en-US" baseline="0" dirty="0"/>
              <a:t>Just two sets of horizontal bar plots.</a:t>
            </a:r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Compared to conventional imaging          |       Compared to the state-of-the art</a:t>
            </a:r>
          </a:p>
          <a:p>
            <a:r>
              <a:rPr lang="en-US" baseline="0" dirty="0"/>
              <a:t>How much DOF extension</a:t>
            </a:r>
          </a:p>
          <a:p>
            <a:r>
              <a:rPr lang="en-US" baseline="0" dirty="0"/>
              <a:t>Better in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944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5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Mention</a:t>
            </a:r>
            <a:r>
              <a:rPr lang="en-US" baseline="0"/>
              <a:t> that the patches has been scaled differently to match ???</a:t>
            </a:r>
            <a:endParaRPr lang="en-US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26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</a:t>
            </a:r>
            <a:r>
              <a:rPr lang="en-US" baseline="0" dirty="0"/>
              <a:t> to determine the angles</a:t>
            </a:r>
          </a:p>
          <a:p>
            <a:r>
              <a:rPr lang="en-US" baseline="0" dirty="0"/>
              <a:t>How to determine the image plane distance</a:t>
            </a:r>
          </a:p>
          <a:p>
            <a:r>
              <a:rPr lang="en-US" baseline="0" dirty="0"/>
              <a:t>How to determine </a:t>
            </a:r>
          </a:p>
          <a:p>
            <a:r>
              <a:rPr lang="en-US" baseline="0" dirty="0"/>
              <a:t>A line on how to restore the COP </a:t>
            </a:r>
            <a:r>
              <a:rPr lang="en-US" baseline="0"/>
              <a:t>… </a:t>
            </a:r>
          </a:p>
          <a:p>
            <a:endParaRPr lang="en-US" baseline="0"/>
          </a:p>
          <a:p>
            <a:r>
              <a:rPr lang="en-US" baseline="0"/>
              <a:t>Empirically we found d = -5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9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Mention</a:t>
            </a:r>
            <a:r>
              <a:rPr lang="en-US" baseline="0"/>
              <a:t> that these are “registered” images in the focal stack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04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</a:t>
            </a:r>
            <a:r>
              <a:rPr lang="en-US" baseline="0" dirty="0"/>
              <a:t> about the registration errors arising from the uncertainties of the experiment.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15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Mention</a:t>
            </a:r>
            <a:r>
              <a:rPr lang="en-US" baseline="0"/>
              <a:t> that the patches has been scaled differently to match ???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06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Since</a:t>
            </a:r>
            <a:r>
              <a:rPr lang="en-US" baseline="0"/>
              <a:t> the main comparision here is for the total time … I can probably scale the images of the eye patches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3316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Mention</a:t>
            </a:r>
            <a:r>
              <a:rPr lang="en-US" baseline="0"/>
              <a:t> that the patches has been scaled differently to match ???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75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28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8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4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15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60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13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152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34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2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5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01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501FF-ABFD-4A20-9D6D-E502A59752B5}" type="datetimeFigureOut">
              <a:rPr lang="en-US" smtClean="0"/>
              <a:t>11/20/2016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6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jpg"/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jpe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7.jpg"/><Relationship Id="rId7" Type="http://schemas.microsoft.com/office/2007/relationships/hdphoto" Target="../media/hdphoto7.wdp"/><Relationship Id="rId12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11" Type="http://schemas.microsoft.com/office/2007/relationships/hdphoto" Target="../media/hdphoto9.wdp"/><Relationship Id="rId5" Type="http://schemas.openxmlformats.org/officeDocument/2006/relationships/image" Target="../media/image39.jpg"/><Relationship Id="rId10" Type="http://schemas.openxmlformats.org/officeDocument/2006/relationships/image" Target="../media/image42.png"/><Relationship Id="rId4" Type="http://schemas.openxmlformats.org/officeDocument/2006/relationships/image" Target="../media/image38.jpg"/><Relationship Id="rId9" Type="http://schemas.microsoft.com/office/2007/relationships/hdphoto" Target="../media/hdphoto8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27.png"/><Relationship Id="rId10" Type="http://schemas.microsoft.com/office/2007/relationships/hdphoto" Target="../media/hdphoto5.wdp"/><Relationship Id="rId4" Type="http://schemas.openxmlformats.org/officeDocument/2006/relationships/image" Target="../media/image26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8.png"/><Relationship Id="rId7" Type="http://schemas.microsoft.com/office/2007/relationships/hdphoto" Target="../media/hdphoto3.wdp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11" Type="http://schemas.microsoft.com/office/2007/relationships/hdphoto" Target="../media/hdphoto5.wdp"/><Relationship Id="rId5" Type="http://schemas.openxmlformats.org/officeDocument/2006/relationships/image" Target="../media/image10.png"/><Relationship Id="rId10" Type="http://schemas.openxmlformats.org/officeDocument/2006/relationships/image" Target="../media/image29.png"/><Relationship Id="rId4" Type="http://schemas.openxmlformats.org/officeDocument/2006/relationships/image" Target="../media/image9.png"/><Relationship Id="rId9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12" Type="http://schemas.microsoft.com/office/2007/relationships/hdphoto" Target="../media/hdphoto6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11" Type="http://schemas.openxmlformats.org/officeDocument/2006/relationships/image" Target="../media/image33.png"/><Relationship Id="rId5" Type="http://schemas.openxmlformats.org/officeDocument/2006/relationships/image" Target="../media/image28.png"/><Relationship Id="rId10" Type="http://schemas.openxmlformats.org/officeDocument/2006/relationships/image" Target="../media/image32.tif"/><Relationship Id="rId4" Type="http://schemas.microsoft.com/office/2007/relationships/hdphoto" Target="../media/hdphoto3.wdp"/><Relationship Id="rId9" Type="http://schemas.openxmlformats.org/officeDocument/2006/relationships/image" Target="../media/image31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6434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394804" y="2009306"/>
            <a:ext cx="22478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b="1">
                <a:solidFill>
                  <a:srgbClr val="1987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Setup #2</a:t>
            </a:r>
            <a:endParaRPr lang="en-US" sz="2200" b="1" dirty="0">
              <a:solidFill>
                <a:srgbClr val="1987FF"/>
              </a:solidFill>
              <a:latin typeface="Segoe UI Symbol" panose="020B0502040204020203" pitchFamily="34" charset="0"/>
              <a:ea typeface="Segoe UI Symbol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4592" y="167635"/>
            <a:ext cx="272927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Could we push a </a:t>
            </a:r>
            <a:endParaRPr lang="en-US" sz="2600" b="1" dirty="0">
              <a:solidFill>
                <a:srgbClr val="FF3F7A"/>
              </a:solidFill>
              <a:latin typeface="Euclid" panose="02020503060505020303" pitchFamily="18" charset="0"/>
            </a:endParaRPr>
          </a:p>
        </p:txBody>
      </p:sp>
      <p:grpSp>
        <p:nvGrpSpPr>
          <p:cNvPr id="79" name="zo setup1"/>
          <p:cNvGrpSpPr/>
          <p:nvPr/>
        </p:nvGrpSpPr>
        <p:grpSpPr>
          <a:xfrm>
            <a:off x="3022818" y="1052241"/>
            <a:ext cx="7055263" cy="460608"/>
            <a:chOff x="3022818" y="1110116"/>
            <a:chExt cx="7055263" cy="460608"/>
          </a:xfrm>
        </p:grpSpPr>
        <p:sp>
          <p:nvSpPr>
            <p:cNvPr id="4" name="TextBox 3"/>
            <p:cNvSpPr txBox="1"/>
            <p:nvPr/>
          </p:nvSpPr>
          <p:spPr>
            <a:xfrm>
              <a:off x="6214743" y="1110116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4.04 </a:t>
              </a:r>
              <a:r>
                <a:rPr lang="en-US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3022818" y="1395687"/>
              <a:ext cx="7055263" cy="175037"/>
              <a:chOff x="2775168" y="1395687"/>
              <a:chExt cx="7055263" cy="175037"/>
            </a:xfrm>
          </p:grpSpPr>
          <p:cxnSp>
            <p:nvCxnSpPr>
              <p:cNvPr id="12" name="Straight Connector 11"/>
              <p:cNvCxnSpPr>
                <a:cxnSpLocks/>
              </p:cNvCxnSpPr>
              <p:nvPr/>
            </p:nvCxnSpPr>
            <p:spPr>
              <a:xfrm>
                <a:off x="9830431" y="1395687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/>
              <p:cNvCxnSpPr/>
              <p:nvPr/>
            </p:nvCxnSpPr>
            <p:spPr>
              <a:xfrm flipH="1" flipV="1">
                <a:off x="2781346" y="1483205"/>
                <a:ext cx="7040880" cy="0"/>
              </a:xfrm>
              <a:prstGeom prst="straightConnector1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>
                <a:cxnSpLocks/>
              </p:cNvCxnSpPr>
              <p:nvPr/>
            </p:nvCxnSpPr>
            <p:spPr>
              <a:xfrm>
                <a:off x="2775168" y="1395687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Group 14"/>
          <p:cNvGrpSpPr/>
          <p:nvPr/>
        </p:nvGrpSpPr>
        <p:grpSpPr>
          <a:xfrm>
            <a:off x="9621146" y="1716184"/>
            <a:ext cx="1863524" cy="1442657"/>
            <a:chOff x="9687135" y="1716184"/>
            <a:chExt cx="1863524" cy="1442657"/>
          </a:xfrm>
        </p:grpSpPr>
        <p:sp>
          <p:nvSpPr>
            <p:cNvPr id="16" name="TextBox 15"/>
            <p:cNvSpPr txBox="1"/>
            <p:nvPr/>
          </p:nvSpPr>
          <p:spPr>
            <a:xfrm>
              <a:off x="9904920" y="2789509"/>
              <a:ext cx="1528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180 </a:t>
              </a:r>
              <a:r>
                <a:rPr lang="en-US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mm</a:t>
              </a: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 F/8</a:t>
              </a:r>
              <a:endParaRPr 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687135" y="1716184"/>
              <a:ext cx="1863524" cy="103787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90000"/>
                </a:prstClr>
              </a:outerShdw>
            </a:effectLst>
          </p:spPr>
        </p:pic>
      </p:grpSp>
      <p:grpSp>
        <p:nvGrpSpPr>
          <p:cNvPr id="80" name="Measurements showing separation b/w tgt"/>
          <p:cNvGrpSpPr/>
          <p:nvPr/>
        </p:nvGrpSpPr>
        <p:grpSpPr>
          <a:xfrm>
            <a:off x="1954821" y="840611"/>
            <a:ext cx="2134452" cy="460391"/>
            <a:chOff x="1954821" y="898486"/>
            <a:chExt cx="2134452" cy="460391"/>
          </a:xfrm>
        </p:grpSpPr>
        <p:grpSp>
          <p:nvGrpSpPr>
            <p:cNvPr id="5" name="Group 4"/>
            <p:cNvGrpSpPr/>
            <p:nvPr/>
          </p:nvGrpSpPr>
          <p:grpSpPr>
            <a:xfrm>
              <a:off x="2088326" y="898486"/>
              <a:ext cx="1881353" cy="369332"/>
              <a:chOff x="1840676" y="898486"/>
              <a:chExt cx="1881353" cy="369332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290898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84067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1954821" y="1183840"/>
              <a:ext cx="2134452" cy="175037"/>
              <a:chOff x="5158192" y="2313063"/>
              <a:chExt cx="2134452" cy="175037"/>
            </a:xfrm>
          </p:grpSpPr>
          <p:cxnSp>
            <p:nvCxnSpPr>
              <p:cNvPr id="19" name="Straight Connector 18"/>
              <p:cNvCxnSpPr>
                <a:cxnSpLocks/>
              </p:cNvCxnSpPr>
              <p:nvPr/>
            </p:nvCxnSpPr>
            <p:spPr>
              <a:xfrm>
                <a:off x="6226379" y="2313063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>
                <a:off x="5163737" y="2400581"/>
                <a:ext cx="1060704" cy="0"/>
              </a:xfrm>
              <a:prstGeom prst="straightConnector1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flipH="1">
                <a:off x="6230287" y="2400581"/>
                <a:ext cx="1060704" cy="0"/>
              </a:xfrm>
              <a:prstGeom prst="straightConnector1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>
                <a:cxnSpLocks/>
              </p:cNvCxnSpPr>
              <p:nvPr/>
            </p:nvCxnSpPr>
            <p:spPr>
              <a:xfrm>
                <a:off x="7292644" y="2313063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>
                <a:cxnSpLocks/>
              </p:cNvCxnSpPr>
              <p:nvPr/>
            </p:nvCxnSpPr>
            <p:spPr>
              <a:xfrm>
                <a:off x="5158192" y="2313063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8499" l="6015" r="96241">
                        <a14:foregroundMark x1="43985" y1="5658" x2="49624" y2="13857"/>
                        <a14:foregroundMark x1="47368" y1="16975" x2="49624" y2="30023"/>
                        <a14:foregroundMark x1="60526" y1="24134" x2="53759" y2="37182"/>
                        <a14:foregroundMark x1="20301" y1="35797" x2="16917" y2="48152"/>
                        <a14:foregroundMark x1="59398" y1="43995" x2="68421" y2="76674"/>
                        <a14:foregroundMark x1="14662" y1="51617" x2="15789" y2="56005"/>
                        <a14:foregroundMark x1="41729" y1="51963" x2="38346" y2="75982"/>
                        <a14:foregroundMark x1="34962" y1="94804" x2="46241" y2="90993"/>
                        <a14:foregroundMark x1="69549" y1="95843" x2="77444" y2="93418"/>
                        <a14:foregroundMark x1="72932" y1="19400" x2="83083" y2="31640"/>
                        <a14:foregroundMark x1="81955" y1="31986" x2="84211" y2="37875"/>
                        <a14:foregroundMark x1="74060" y1="20323" x2="79699" y2="21016"/>
                        <a14:foregroundMark x1="83459" y1="51501" x2="82707" y2="54388"/>
                        <a14:foregroundMark x1="79699" y1="55081" x2="76692" y2="56351"/>
                        <a14:foregroundMark x1="91729" y1="36721" x2="91729" y2="40531"/>
                        <a14:foregroundMark x1="22932" y1="53349" x2="22180" y2="54965"/>
                        <a14:foregroundMark x1="82331" y1="21709" x2="81955" y2="22171"/>
                        <a14:foregroundMark x1="42105" y1="17321" x2="39098" y2="18014"/>
                        <a14:foregroundMark x1="16541" y1="36143" x2="16541" y2="37644"/>
                        <a14:backgroundMark x1="36090" y1="34296" x2="36090" y2="34296"/>
                        <a14:backgroundMark x1="74060" y1="37529" x2="74060" y2="37529"/>
                        <a14:backgroundMark x1="70301" y1="33372" x2="70301" y2="33372"/>
                        <a14:backgroundMark x1="74060" y1="39607" x2="74060" y2="39607"/>
                        <a14:backgroundMark x1="74436" y1="41801" x2="74436" y2="41801"/>
                        <a14:backgroundMark x1="74436" y1="42610" x2="74436" y2="42610"/>
                        <a14:backgroundMark x1="76336" y1="44162" x2="76336" y2="44162"/>
                        <a14:backgroundMark x1="76336" y1="45431" x2="76336" y2="45431"/>
                        <a14:backgroundMark x1="26718" y1="48731" x2="26718" y2="48731"/>
                        <a14:backgroundMark x1="26718" y1="54061" x2="26718" y2="54061"/>
                        <a14:backgroundMark x1="74046" y1="57360" x2="74046" y2="57360"/>
                        <a14:backgroundMark x1="71756" y1="30203" x2="71756" y2="30203"/>
                        <a14:backgroundMark x1="74046" y1="52792" x2="74046" y2="52792"/>
                        <a14:backgroundMark x1="73282" y1="54061" x2="73282" y2="54061"/>
                        <a14:backgroundMark x1="74046" y1="55584" x2="74046" y2="55584"/>
                      </a14:backgroundRemoval>
                    </a14:imgEffect>
                    <a14:imgEffect>
                      <a14:sharpenSoften amount="5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63137" y="1390191"/>
            <a:ext cx="658877" cy="2288885"/>
          </a:xfrm>
          <a:prstGeom prst="rect">
            <a:avLst/>
          </a:prstGeom>
          <a:effectLst>
            <a:outerShdw blurRad="88900" dir="13500000" sy="23000" kx="1200000" algn="br" rotWithShape="0">
              <a:prstClr val="black">
                <a:alpha val="25000"/>
              </a:prstClr>
            </a:outerShdw>
          </a:effectLst>
          <a:scene3d>
            <a:camera prst="isometricRightUp"/>
            <a:lightRig rig="threePt" dir="t"/>
          </a:scene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8499" l="6015" r="96241">
                        <a14:foregroundMark x1="43985" y1="5658" x2="49624" y2="13857"/>
                        <a14:foregroundMark x1="47368" y1="16975" x2="49624" y2="30023"/>
                        <a14:foregroundMark x1="60526" y1="24134" x2="53759" y2="37182"/>
                        <a14:foregroundMark x1="20301" y1="35797" x2="16917" y2="48152"/>
                        <a14:foregroundMark x1="59398" y1="43995" x2="68421" y2="76674"/>
                        <a14:foregroundMark x1="14662" y1="51617" x2="15789" y2="56005"/>
                        <a14:foregroundMark x1="41729" y1="51963" x2="38346" y2="75982"/>
                        <a14:foregroundMark x1="34962" y1="94804" x2="46241" y2="90993"/>
                        <a14:foregroundMark x1="69549" y1="95843" x2="77444" y2="93418"/>
                        <a14:foregroundMark x1="72932" y1="19400" x2="83083" y2="31640"/>
                        <a14:foregroundMark x1="81955" y1="31986" x2="84211" y2="37875"/>
                        <a14:foregroundMark x1="74060" y1="20323" x2="79699" y2="21016"/>
                        <a14:foregroundMark x1="83459" y1="51501" x2="82707" y2="54388"/>
                        <a14:foregroundMark x1="79699" y1="55081" x2="76692" y2="56351"/>
                        <a14:foregroundMark x1="91729" y1="36721" x2="91729" y2="40531"/>
                        <a14:foregroundMark x1="22932" y1="53349" x2="22180" y2="54965"/>
                        <a14:foregroundMark x1="82331" y1="21709" x2="81955" y2="22171"/>
                        <a14:foregroundMark x1="42105" y1="17321" x2="39098" y2="18014"/>
                        <a14:foregroundMark x1="16541" y1="36143" x2="16541" y2="37644"/>
                        <a14:backgroundMark x1="36090" y1="34296" x2="36090" y2="34296"/>
                        <a14:backgroundMark x1="74060" y1="37529" x2="74060" y2="37529"/>
                        <a14:backgroundMark x1="70301" y1="33372" x2="70301" y2="33372"/>
                        <a14:backgroundMark x1="74060" y1="39607" x2="74060" y2="39607"/>
                        <a14:backgroundMark x1="74436" y1="41801" x2="74436" y2="41801"/>
                        <a14:backgroundMark x1="74436" y1="42610" x2="74436" y2="42610"/>
                        <a14:backgroundMark x1="76336" y1="44162" x2="76336" y2="44162"/>
                        <a14:backgroundMark x1="76336" y1="45431" x2="76336" y2="45431"/>
                        <a14:backgroundMark x1="26718" y1="48731" x2="26718" y2="48731"/>
                        <a14:backgroundMark x1="26718" y1="54061" x2="26718" y2="54061"/>
                        <a14:backgroundMark x1="74046" y1="57360" x2="74046" y2="57360"/>
                        <a14:backgroundMark x1="71756" y1="30203" x2="71756" y2="30203"/>
                        <a14:backgroundMark x1="74046" y1="52792" x2="74046" y2="52792"/>
                        <a14:backgroundMark x1="73282" y1="54061" x2="73282" y2="54061"/>
                        <a14:backgroundMark x1="74046" y1="55584" x2="74046" y2="55584"/>
                      </a14:backgroundRemoval>
                    </a14:imgEffect>
                    <a14:imgEffect>
                      <a14:sharpenSoften amount="5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21372" y="1515650"/>
            <a:ext cx="678810" cy="2356088"/>
          </a:xfrm>
          <a:prstGeom prst="rect">
            <a:avLst/>
          </a:prstGeom>
          <a:effectLst>
            <a:outerShdw blurRad="88900" dir="13500000" sy="23000" kx="1200000" algn="br" rotWithShape="0">
              <a:prstClr val="black">
                <a:alpha val="25000"/>
              </a:prstClr>
            </a:outerShdw>
          </a:effectLst>
          <a:scene3d>
            <a:camera prst="isometricRightUp"/>
            <a:lightRig rig="threePt" dir="t"/>
          </a:scene3d>
        </p:spPr>
      </p:pic>
      <p:grpSp>
        <p:nvGrpSpPr>
          <p:cNvPr id="116" name="Group 115"/>
          <p:cNvGrpSpPr/>
          <p:nvPr/>
        </p:nvGrpSpPr>
        <p:grpSpPr>
          <a:xfrm>
            <a:off x="2908319" y="2827998"/>
            <a:ext cx="1828795" cy="687487"/>
            <a:chOff x="2908319" y="2827998"/>
            <a:chExt cx="1828795" cy="687487"/>
          </a:xfrm>
        </p:grpSpPr>
        <p:sp>
          <p:nvSpPr>
            <p:cNvPr id="24" name="TextBox 23"/>
            <p:cNvSpPr txBox="1"/>
            <p:nvPr/>
          </p:nvSpPr>
          <p:spPr>
            <a:xfrm>
              <a:off x="4031472" y="3084598"/>
              <a:ext cx="705642" cy="430887"/>
            </a:xfrm>
            <a:prstGeom prst="rect">
              <a:avLst/>
            </a:prstGeom>
            <a:noFill/>
            <a:scene3d>
              <a:camera prst="isometricOffAxis1Top">
                <a:rot lat="18600000" lon="18900000" rev="4440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near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908319" y="2827998"/>
              <a:ext cx="974947" cy="430887"/>
            </a:xfrm>
            <a:prstGeom prst="rect">
              <a:avLst/>
            </a:prstGeom>
            <a:noFill/>
            <a:scene3d>
              <a:camera prst="isometricOffAxis1Top">
                <a:rot lat="18600000" lon="18900000" rev="4440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middle</a:t>
              </a: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1601608" y="1219978"/>
            <a:ext cx="941639" cy="2261413"/>
            <a:chOff x="1601608" y="1219978"/>
            <a:chExt cx="941639" cy="226141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01608" y="1219978"/>
              <a:ext cx="652886" cy="2261413"/>
            </a:xfrm>
            <a:prstGeom prst="rect">
              <a:avLst/>
            </a:prstGeom>
            <a:effectLst>
              <a:outerShdw blurRad="88900" dir="13500000" sy="23000" kx="1200000" algn="br" rotWithShape="0">
                <a:prstClr val="black">
                  <a:alpha val="25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sp>
          <p:nvSpPr>
            <p:cNvPr id="26" name="TextBox 25"/>
            <p:cNvSpPr txBox="1"/>
            <p:nvPr/>
          </p:nvSpPr>
          <p:spPr>
            <a:xfrm>
              <a:off x="1891017" y="2719498"/>
              <a:ext cx="652230" cy="430887"/>
            </a:xfrm>
            <a:prstGeom prst="rect">
              <a:avLst/>
            </a:prstGeom>
            <a:noFill/>
            <a:scene3d>
              <a:camera prst="isometricOffAxis1Top">
                <a:rot lat="18600000" lon="18900000" rev="4440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rear</a:t>
              </a:r>
            </a:p>
          </p:txBody>
        </p:sp>
      </p:grpSp>
      <p:grpSp>
        <p:nvGrpSpPr>
          <p:cNvPr id="89" name="Measurements showing separation b/w tgt setup2"/>
          <p:cNvGrpSpPr/>
          <p:nvPr/>
        </p:nvGrpSpPr>
        <p:grpSpPr>
          <a:xfrm>
            <a:off x="3023856" y="844790"/>
            <a:ext cx="2134452" cy="460391"/>
            <a:chOff x="1954821" y="898486"/>
            <a:chExt cx="2134452" cy="460391"/>
          </a:xfrm>
        </p:grpSpPr>
        <p:grpSp>
          <p:nvGrpSpPr>
            <p:cNvPr id="90" name="Group 89"/>
            <p:cNvGrpSpPr/>
            <p:nvPr/>
          </p:nvGrpSpPr>
          <p:grpSpPr>
            <a:xfrm>
              <a:off x="2088326" y="898486"/>
              <a:ext cx="1881353" cy="369332"/>
              <a:chOff x="1840676" y="898486"/>
              <a:chExt cx="1881353" cy="369332"/>
            </a:xfrm>
          </p:grpSpPr>
          <p:sp>
            <p:nvSpPr>
              <p:cNvPr id="97" name="TextBox 96"/>
              <p:cNvSpPr txBox="1"/>
              <p:nvPr/>
            </p:nvSpPr>
            <p:spPr>
              <a:xfrm>
                <a:off x="290898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184067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1954821" y="1183840"/>
              <a:ext cx="2134452" cy="175037"/>
              <a:chOff x="5158192" y="2313063"/>
              <a:chExt cx="2134452" cy="175037"/>
            </a:xfrm>
          </p:grpSpPr>
          <p:cxnSp>
            <p:nvCxnSpPr>
              <p:cNvPr id="92" name="Straight Connector 91"/>
              <p:cNvCxnSpPr>
                <a:cxnSpLocks/>
              </p:cNvCxnSpPr>
              <p:nvPr/>
            </p:nvCxnSpPr>
            <p:spPr>
              <a:xfrm>
                <a:off x="6226379" y="2313063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/>
              <p:cNvCxnSpPr/>
              <p:nvPr/>
            </p:nvCxnSpPr>
            <p:spPr>
              <a:xfrm flipH="1">
                <a:off x="5163737" y="2400581"/>
                <a:ext cx="1060704" cy="0"/>
              </a:xfrm>
              <a:prstGeom prst="straightConnector1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/>
              <p:nvPr/>
            </p:nvCxnSpPr>
            <p:spPr>
              <a:xfrm flipH="1">
                <a:off x="6230287" y="2400581"/>
                <a:ext cx="1060704" cy="0"/>
              </a:xfrm>
              <a:prstGeom prst="straightConnector1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>
                <a:cxnSpLocks/>
              </p:cNvCxnSpPr>
              <p:nvPr/>
            </p:nvCxnSpPr>
            <p:spPr>
              <a:xfrm>
                <a:off x="7292644" y="2313063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>
                <a:cxnSpLocks/>
              </p:cNvCxnSpPr>
              <p:nvPr/>
            </p:nvCxnSpPr>
            <p:spPr>
              <a:xfrm>
                <a:off x="5158192" y="2313063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4" name="zo setup1"/>
          <p:cNvGrpSpPr/>
          <p:nvPr/>
        </p:nvGrpSpPr>
        <p:grpSpPr>
          <a:xfrm>
            <a:off x="4087323" y="1057910"/>
            <a:ext cx="5995498" cy="460608"/>
            <a:chOff x="3022818" y="1110116"/>
            <a:chExt cx="5995498" cy="460608"/>
          </a:xfrm>
        </p:grpSpPr>
        <p:sp>
          <p:nvSpPr>
            <p:cNvPr id="105" name="TextBox 104"/>
            <p:cNvSpPr txBox="1"/>
            <p:nvPr/>
          </p:nvSpPr>
          <p:spPr>
            <a:xfrm>
              <a:off x="5151259" y="1110116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3.43 </a:t>
              </a:r>
              <a:r>
                <a:rPr lang="en-US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</a:p>
          </p:txBody>
        </p:sp>
        <p:grpSp>
          <p:nvGrpSpPr>
            <p:cNvPr id="106" name="Group 105"/>
            <p:cNvGrpSpPr/>
            <p:nvPr/>
          </p:nvGrpSpPr>
          <p:grpSpPr>
            <a:xfrm>
              <a:off x="3022818" y="1395687"/>
              <a:ext cx="5995498" cy="175037"/>
              <a:chOff x="2775168" y="1395687"/>
              <a:chExt cx="5995498" cy="175037"/>
            </a:xfrm>
          </p:grpSpPr>
          <p:cxnSp>
            <p:nvCxnSpPr>
              <p:cNvPr id="107" name="Straight Connector 106"/>
              <p:cNvCxnSpPr>
                <a:cxnSpLocks/>
              </p:cNvCxnSpPr>
              <p:nvPr/>
            </p:nvCxnSpPr>
            <p:spPr>
              <a:xfrm>
                <a:off x="8766949" y="1395687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Arrow Connector 107"/>
              <p:cNvCxnSpPr/>
              <p:nvPr/>
            </p:nvCxnSpPr>
            <p:spPr>
              <a:xfrm flipH="1" flipV="1">
                <a:off x="2781346" y="1483205"/>
                <a:ext cx="5989320" cy="0"/>
              </a:xfrm>
              <a:prstGeom prst="straightConnector1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>
                <a:cxnSpLocks/>
              </p:cNvCxnSpPr>
              <p:nvPr/>
            </p:nvCxnSpPr>
            <p:spPr>
              <a:xfrm>
                <a:off x="2775168" y="1395687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1" name="Group 110"/>
          <p:cNvGrpSpPr/>
          <p:nvPr/>
        </p:nvGrpSpPr>
        <p:grpSpPr>
          <a:xfrm>
            <a:off x="4825190" y="1243171"/>
            <a:ext cx="995051" cy="2261413"/>
            <a:chOff x="1601608" y="1219978"/>
            <a:chExt cx="995051" cy="2261413"/>
          </a:xfrm>
        </p:grpSpPr>
        <p:pic>
          <p:nvPicPr>
            <p:cNvPr id="112" name="Picture 111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01608" y="1219978"/>
              <a:ext cx="652886" cy="2261413"/>
            </a:xfrm>
            <a:prstGeom prst="rect">
              <a:avLst/>
            </a:prstGeom>
            <a:effectLst>
              <a:outerShdw blurRad="88900" dir="13500000" sy="23000" kx="1200000" algn="br" rotWithShape="0">
                <a:prstClr val="black">
                  <a:alpha val="25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sp>
          <p:nvSpPr>
            <p:cNvPr id="113" name="TextBox 112"/>
            <p:cNvSpPr txBox="1"/>
            <p:nvPr/>
          </p:nvSpPr>
          <p:spPr>
            <a:xfrm>
              <a:off x="1891017" y="2719498"/>
              <a:ext cx="705642" cy="430887"/>
            </a:xfrm>
            <a:prstGeom prst="rect">
              <a:avLst/>
            </a:prstGeom>
            <a:noFill/>
            <a:scene3d>
              <a:camera prst="isometricOffAxis1Top">
                <a:rot lat="18600000" lon="18900000" rev="4440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near</a:t>
              </a: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2951390" y="2920766"/>
            <a:ext cx="2018588" cy="518524"/>
            <a:chOff x="2901695" y="4004131"/>
            <a:chExt cx="2018588" cy="518524"/>
          </a:xfrm>
        </p:grpSpPr>
        <p:sp>
          <p:nvSpPr>
            <p:cNvPr id="114" name="TextBox 113"/>
            <p:cNvSpPr txBox="1"/>
            <p:nvPr/>
          </p:nvSpPr>
          <p:spPr>
            <a:xfrm>
              <a:off x="3945336" y="4091768"/>
              <a:ext cx="974947" cy="430887"/>
            </a:xfrm>
            <a:prstGeom prst="rect">
              <a:avLst/>
            </a:prstGeom>
            <a:noFill/>
            <a:scene3d>
              <a:camera prst="isometricOffAxis1Top">
                <a:rot lat="18600000" lon="18900000" rev="4440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middle</a:t>
              </a: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2901695" y="4004131"/>
              <a:ext cx="652230" cy="430887"/>
            </a:xfrm>
            <a:prstGeom prst="rect">
              <a:avLst/>
            </a:prstGeom>
            <a:noFill/>
            <a:scene3d>
              <a:camera prst="isometricOffAxis1Top">
                <a:rot lat="18600000" lon="18900000" rev="4440000"/>
              </a:camera>
              <a:lightRig rig="threePt" dir="t"/>
            </a:scene3d>
            <a:sp3d/>
          </p:spPr>
          <p:txBody>
            <a:bodyPr wrap="none" rtlCol="0">
              <a:spAutoFit/>
            </a:bodyPr>
            <a:lstStyle/>
            <a:p>
              <a:r>
                <a:rPr lang="en-US" sz="2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rear</a:t>
              </a:r>
            </a:p>
          </p:txBody>
        </p:sp>
      </p:grpSp>
      <p:sp>
        <p:nvSpPr>
          <p:cNvPr id="118" name="Rectangle 117"/>
          <p:cNvSpPr/>
          <p:nvPr/>
        </p:nvSpPr>
        <p:spPr>
          <a:xfrm>
            <a:off x="-391489" y="2012627"/>
            <a:ext cx="22478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b="1">
                <a:solidFill>
                  <a:srgbClr val="1987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Setup #1</a:t>
            </a:r>
            <a:endParaRPr lang="en-US" sz="2200" b="1" dirty="0">
              <a:solidFill>
                <a:srgbClr val="1987FF"/>
              </a:solidFill>
              <a:latin typeface="Segoe UI Symbol" panose="020B0502040204020203" pitchFamily="34" charset="0"/>
              <a:ea typeface="Segoe UI Symbol" panose="020B0502040204020203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57" name="Group 156"/>
          <p:cNvGrpSpPr/>
          <p:nvPr/>
        </p:nvGrpSpPr>
        <p:grpSpPr>
          <a:xfrm>
            <a:off x="-176113" y="3737694"/>
            <a:ext cx="12093004" cy="2879921"/>
            <a:chOff x="-176113" y="3737694"/>
            <a:chExt cx="12093004" cy="2879921"/>
          </a:xfrm>
        </p:grpSpPr>
        <p:pic>
          <p:nvPicPr>
            <p:cNvPr id="121" name="Picture 1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0398" y="3882173"/>
              <a:ext cx="5320982" cy="2735442"/>
            </a:xfrm>
            <a:prstGeom prst="rect">
              <a:avLst/>
            </a:prstGeom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20" name="Rectangle 119"/>
            <p:cNvSpPr/>
            <p:nvPr/>
          </p:nvSpPr>
          <p:spPr>
            <a:xfrm>
              <a:off x="-176113" y="4911845"/>
              <a:ext cx="1810419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200" b="1" dirty="0">
                  <a:solidFill>
                    <a:srgbClr val="1987FF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cs typeface="Times New Roman" panose="02020603050405020304" pitchFamily="18" charset="0"/>
                </a:rPr>
                <a:t>Camera’s view</a:t>
              </a: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2636938" y="4869565"/>
              <a:ext cx="216492" cy="144305"/>
            </a:xfrm>
            <a:prstGeom prst="rect">
              <a:avLst/>
            </a:prstGeom>
            <a:noFill/>
            <a:ln w="19050">
              <a:solidFill>
                <a:srgbClr val="00D2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3" name="Connector: Elbow 122"/>
            <p:cNvCxnSpPr>
              <a:stCxn id="122" idx="0"/>
            </p:cNvCxnSpPr>
            <p:nvPr/>
          </p:nvCxnSpPr>
          <p:spPr>
            <a:xfrm rot="5400000" flipH="1" flipV="1">
              <a:off x="5039616" y="2259047"/>
              <a:ext cx="316087" cy="4904951"/>
            </a:xfrm>
            <a:prstGeom prst="bentConnector2">
              <a:avLst/>
            </a:prstGeom>
            <a:ln w="19050">
              <a:solidFill>
                <a:srgbClr val="00D27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4" name="Group 123"/>
            <p:cNvGrpSpPr/>
            <p:nvPr/>
          </p:nvGrpSpPr>
          <p:grpSpPr>
            <a:xfrm>
              <a:off x="2899150" y="5050542"/>
              <a:ext cx="4745959" cy="975441"/>
              <a:chOff x="3523256" y="5050542"/>
              <a:chExt cx="4745959" cy="975441"/>
            </a:xfrm>
          </p:grpSpPr>
          <p:sp>
            <p:nvSpPr>
              <p:cNvPr id="143" name="Rectangle 142"/>
              <p:cNvSpPr/>
              <p:nvPr/>
            </p:nvSpPr>
            <p:spPr>
              <a:xfrm>
                <a:off x="3523256" y="5050542"/>
                <a:ext cx="165915" cy="118872"/>
              </a:xfrm>
              <a:prstGeom prst="rect">
                <a:avLst/>
              </a:prstGeom>
              <a:noFill/>
              <a:ln w="19050">
                <a:solidFill>
                  <a:srgbClr val="FF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4" name="Straight Connector 143"/>
              <p:cNvCxnSpPr/>
              <p:nvPr/>
            </p:nvCxnSpPr>
            <p:spPr>
              <a:xfrm>
                <a:off x="3596631" y="6025983"/>
                <a:ext cx="4672584" cy="0"/>
              </a:xfrm>
              <a:prstGeom prst="line">
                <a:avLst/>
              </a:prstGeom>
              <a:ln w="1905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/>
              <p:cNvCxnSpPr/>
              <p:nvPr/>
            </p:nvCxnSpPr>
            <p:spPr>
              <a:xfrm flipH="1">
                <a:off x="3591160" y="5162364"/>
                <a:ext cx="0" cy="850392"/>
              </a:xfrm>
              <a:prstGeom prst="line">
                <a:avLst/>
              </a:prstGeom>
              <a:ln w="1905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/>
            <p:cNvGrpSpPr/>
            <p:nvPr/>
          </p:nvGrpSpPr>
          <p:grpSpPr>
            <a:xfrm>
              <a:off x="9820056" y="3737694"/>
              <a:ext cx="1383712" cy="688774"/>
              <a:chOff x="9824819" y="3880577"/>
              <a:chExt cx="1383712" cy="688774"/>
            </a:xfrm>
          </p:grpSpPr>
          <p:sp>
            <p:nvSpPr>
              <p:cNvPr id="141" name="TextBox 140"/>
              <p:cNvSpPr txBox="1"/>
              <p:nvPr/>
            </p:nvSpPr>
            <p:spPr>
              <a:xfrm>
                <a:off x="9909683" y="4200019"/>
                <a:ext cx="121398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Ø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11</a:t>
                </a:r>
                <a:r>
                  <a:rPr lang="en-US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mm</a:t>
                </a:r>
              </a:p>
            </p:txBody>
          </p:sp>
          <p:sp>
            <p:nvSpPr>
              <p:cNvPr id="142" name="TextBox 141"/>
              <p:cNvSpPr txBox="1"/>
              <p:nvPr/>
            </p:nvSpPr>
            <p:spPr>
              <a:xfrm>
                <a:off x="9824819" y="3880577"/>
                <a:ext cx="13837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Artificial iris</a:t>
                </a:r>
              </a:p>
            </p:txBody>
          </p:sp>
        </p:grpSp>
        <p:sp>
          <p:nvSpPr>
            <p:cNvPr id="126" name="TextBox 125"/>
            <p:cNvSpPr txBox="1"/>
            <p:nvPr/>
          </p:nvSpPr>
          <p:spPr>
            <a:xfrm>
              <a:off x="9827858" y="5253923"/>
              <a:ext cx="20890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Pattern (</a:t>
              </a:r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  <a:highlight>
                    <a:srgbClr val="FFFF00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rPr>
                <a:t>3.94 </a:t>
              </a:r>
              <a:r>
                <a:rPr lang="en-US" i="1">
                  <a:solidFill>
                    <a:schemeClr val="tx1">
                      <a:lumMod val="75000"/>
                      <a:lumOff val="25000"/>
                    </a:schemeClr>
                  </a:solidFill>
                  <a:highlight>
                    <a:srgbClr val="FFFF00"/>
                  </a:highlight>
                  <a:latin typeface="Times New Roman" panose="02020603050405020304" pitchFamily="18" charset="0"/>
                  <a:cs typeface="Times New Roman" panose="02020603050405020304" pitchFamily="18" charset="0"/>
                </a:rPr>
                <a:t>lp/mm</a:t>
              </a:r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2537515" y="3800908"/>
              <a:ext cx="883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3.43 </a:t>
              </a:r>
              <a:r>
                <a:rPr lang="en-US" i="1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 </a:t>
              </a:r>
              <a:endPara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4103186" y="3800908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4.04 </a:t>
              </a:r>
              <a:r>
                <a:rPr lang="en-US" i="1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5467005" y="3800908"/>
              <a:ext cx="883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2.82 </a:t>
              </a:r>
              <a:r>
                <a:rPr lang="en-US" i="1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 </a:t>
              </a:r>
              <a:endPara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52" name="Picture 151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20000"/>
                      </a14:imgEffect>
                      <a14:imgEffect>
                        <a14:brightnessContrast contrast="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691" t="598" r="541" b="47648"/>
            <a:stretch/>
          </p:blipFill>
          <p:spPr>
            <a:xfrm rot="5400000">
              <a:off x="8057374" y="4995336"/>
              <a:ext cx="1197202" cy="2034840"/>
            </a:xfrm>
            <a:prstGeom prst="rect">
              <a:avLst/>
            </a:prstGeom>
            <a:ln w="19050">
              <a:solidFill>
                <a:srgbClr val="FF0066"/>
              </a:solidFill>
            </a:ln>
          </p:spPr>
        </p:pic>
        <p:pic>
          <p:nvPicPr>
            <p:cNvPr id="154" name="Picture 153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90" t="6501" b="10833"/>
            <a:stretch/>
          </p:blipFill>
          <p:spPr>
            <a:xfrm>
              <a:off x="7638555" y="3887620"/>
              <a:ext cx="2011122" cy="1322822"/>
            </a:xfrm>
            <a:prstGeom prst="rect">
              <a:avLst/>
            </a:prstGeom>
            <a:ln w="19050">
              <a:solidFill>
                <a:srgbClr val="00D27D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252363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39" t="17653" r="14509" b="30289"/>
          <a:stretch/>
        </p:blipFill>
        <p:spPr>
          <a:xfrm>
            <a:off x="8809394" y="1647920"/>
            <a:ext cx="3049311" cy="2039143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92" t="21429" r="19415" b="28306"/>
          <a:stretch/>
        </p:blipFill>
        <p:spPr>
          <a:xfrm>
            <a:off x="5547035" y="1647920"/>
            <a:ext cx="3049311" cy="2039143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74" t="26317" r="27021" b="28160"/>
          <a:stretch/>
        </p:blipFill>
        <p:spPr>
          <a:xfrm>
            <a:off x="2281424" y="1647951"/>
            <a:ext cx="3052563" cy="2039112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594" t="30660" r="25519" b="30660"/>
          <a:stretch/>
        </p:blipFill>
        <p:spPr>
          <a:xfrm>
            <a:off x="8809394" y="4012098"/>
            <a:ext cx="3049311" cy="2039112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571" t="27593" r="26202" b="30828"/>
          <a:stretch/>
        </p:blipFill>
        <p:spPr>
          <a:xfrm>
            <a:off x="5547035" y="4012098"/>
            <a:ext cx="3049311" cy="2039112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463" t="28285" r="20638" b="24145"/>
          <a:stretch/>
        </p:blipFill>
        <p:spPr>
          <a:xfrm>
            <a:off x="2284676" y="4012098"/>
            <a:ext cx="3049311" cy="2039112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30" name="TextBox 29"/>
          <p:cNvSpPr txBox="1"/>
          <p:nvPr/>
        </p:nvSpPr>
        <p:spPr>
          <a:xfrm>
            <a:off x="9591742" y="1084290"/>
            <a:ext cx="1520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Near (2.82 </a:t>
            </a:r>
            <a:r>
              <a:rPr lang="en-US" b="1" i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b="1" dirty="0">
              <a:solidFill>
                <a:srgbClr val="17B2B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939803" y="1084320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Middle (3.43 </a:t>
            </a:r>
            <a:r>
              <a:rPr lang="en-US" i="1"/>
              <a:t>m</a:t>
            </a:r>
            <a:r>
              <a:rPr lang="en-US"/>
              <a:t>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316192" y="1084320"/>
            <a:ext cx="139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Far (4.04 </a:t>
            </a:r>
            <a:r>
              <a:rPr lang="en-US" b="1" i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69682" y="2114526"/>
            <a:ext cx="2102994" cy="107721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4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sz="2200">
                <a:solidFill>
                  <a:srgbClr val="1987FF"/>
                </a:solidFill>
              </a:rPr>
              <a:t>Conventional at F/8</a:t>
            </a:r>
          </a:p>
          <a:p>
            <a:pPr algn="l"/>
            <a:r>
              <a:rPr lang="en-US" sz="20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DOF (r</a:t>
            </a:r>
            <a:r>
              <a:rPr lang="en-US" sz="2000" b="0" baseline="-250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o</a:t>
            </a:r>
            <a:r>
              <a:rPr lang="en-US" sz="20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) = 12.5 </a:t>
            </a:r>
            <a:r>
              <a:rPr lang="en-US" sz="2000" b="0" i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</a:rPr>
              <a:t>cm</a:t>
            </a:r>
            <a:r>
              <a:rPr lang="en-US" sz="20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</a:t>
            </a:r>
            <a:endParaRPr lang="en-US" sz="2000" b="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/>
              <p:cNvSpPr txBox="1"/>
              <p:nvPr/>
            </p:nvSpPr>
            <p:spPr>
              <a:xfrm>
                <a:off x="169682" y="4495239"/>
                <a:ext cx="1930317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b="1">
                    <a:solidFill>
                      <a:srgbClr val="1987FF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  <a:cs typeface="Times New Roman" panose="02020603050405020304" pitchFamily="18" charset="0"/>
                  </a:rPr>
                  <a:t>AFS*</a:t>
                </a:r>
              </a:p>
              <a:p>
                <a:pPr lvl="0"/>
                <a:r>
                  <a:rPr lang="en-US" sz="2000">
                    <a:solidFill>
                      <a:prstClr val="black">
                        <a:lumMod val="85000"/>
                        <a:lumOff val="15000"/>
                      </a:prstClr>
                    </a:solidFill>
                  </a:rPr>
                  <a:t>DOF (r</a:t>
                </a:r>
                <a:r>
                  <a:rPr lang="en-US" sz="2000" baseline="-25000">
                    <a:solidFill>
                      <a:prstClr val="black">
                        <a:lumMod val="85000"/>
                        <a:lumOff val="15000"/>
                      </a:prstClr>
                    </a:solidFill>
                  </a:rPr>
                  <a:t>o</a:t>
                </a:r>
                <a:r>
                  <a:rPr lang="en-US" sz="2000">
                    <a:solidFill>
                      <a:prstClr val="black">
                        <a:lumMod val="85000"/>
                        <a:lumOff val="15000"/>
                      </a:prstClr>
                    </a:solidFill>
                  </a:rPr>
                  <a:t>)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2000">
                    <a:solidFill>
                      <a:prstClr val="black">
                        <a:lumMod val="85000"/>
                        <a:lumOff val="15000"/>
                      </a:prstClr>
                    </a:solidFill>
                  </a:rPr>
                  <a:t> 1.2 </a:t>
                </a:r>
                <a:r>
                  <a:rPr lang="en-US" sz="2000" i="1">
                    <a:solidFill>
                      <a:prstClr val="black">
                        <a:lumMod val="85000"/>
                        <a:lumOff val="15000"/>
                      </a:prst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2000">
                    <a:solidFill>
                      <a:prstClr val="black">
                        <a:lumMod val="85000"/>
                        <a:lumOff val="15000"/>
                      </a:prstClr>
                    </a:solidFill>
                  </a:rPr>
                  <a:t> </a:t>
                </a:r>
                <a:endParaRPr lang="en-US" sz="2000">
                  <a:solidFill>
                    <a:prstClr val="black">
                      <a:lumMod val="85000"/>
                      <a:lumOff val="15000"/>
                    </a:prstClr>
                  </a:solidFill>
                </a:endParaRPr>
              </a:p>
              <a:p>
                <a:endParaRPr lang="en-US" sz="2200" b="1" dirty="0">
                  <a:solidFill>
                    <a:srgbClr val="1987FF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682" y="4495239"/>
                <a:ext cx="1930317" cy="1077218"/>
              </a:xfrm>
              <a:prstGeom prst="rect">
                <a:avLst/>
              </a:prstGeom>
              <a:blipFill>
                <a:blip r:embed="rId12"/>
                <a:stretch>
                  <a:fillRect l="-4114" t="-2825" r="-6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extBox 34"/>
          <p:cNvSpPr txBox="1"/>
          <p:nvPr/>
        </p:nvSpPr>
        <p:spPr>
          <a:xfrm>
            <a:off x="164592" y="167635"/>
            <a:ext cx="1161486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AFS with 14 focal stack images resulted 9.8x DOF </a:t>
            </a:r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than conventional imaging </a:t>
            </a:r>
          </a:p>
          <a:p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for </a:t>
            </a:r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a r</a:t>
            </a:r>
            <a:r>
              <a:rPr lang="en-US" sz="2600" b="1" baseline="-25000">
                <a:solidFill>
                  <a:srgbClr val="FF3F7A"/>
                </a:solidFill>
                <a:latin typeface="Euclid" panose="02020503060505020303" pitchFamily="18" charset="0"/>
              </a:rPr>
              <a:t>o</a:t>
            </a:r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 = 3.94 </a:t>
            </a:r>
            <a:r>
              <a:rPr lang="en-US" sz="2600" b="1" i="1" dirty="0" err="1">
                <a:solidFill>
                  <a:srgbClr val="FF3F7A"/>
                </a:solidFill>
                <a:latin typeface="Euclid" panose="02020503060505020303" pitchFamily="18" charset="0"/>
              </a:rPr>
              <a:t>lp</a:t>
            </a:r>
            <a:r>
              <a:rPr lang="en-US" sz="2600" b="1" i="1" dirty="0">
                <a:solidFill>
                  <a:srgbClr val="FF3F7A"/>
                </a:solidFill>
                <a:latin typeface="Euclid" panose="02020503060505020303" pitchFamily="18" charset="0"/>
              </a:rPr>
              <a:t>/mm</a:t>
            </a:r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 target </a:t>
            </a:r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at 3.43 </a:t>
            </a:r>
            <a:r>
              <a:rPr lang="en-US" sz="2600" b="1" i="1" dirty="0">
                <a:solidFill>
                  <a:srgbClr val="FF3F7A"/>
                </a:solidFill>
                <a:latin typeface="Euclid" panose="02020503060505020303" pitchFamily="18" charset="0"/>
              </a:rPr>
              <a:t>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1424" y="6287345"/>
            <a:ext cx="95756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*In this example, the focal stack images, after registration, were fused using Helicon focus. </a:t>
            </a:r>
            <a:endParaRPr lang="en-US" sz="20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620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5600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4593" y="167635"/>
            <a:ext cx="1202740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We can concluded that.   </a:t>
            </a:r>
          </a:p>
        </p:txBody>
      </p:sp>
    </p:spTree>
    <p:extLst>
      <p:ext uri="{BB962C8B-B14F-4D97-AF65-F5344CB8AC3E}">
        <p14:creationId xmlns:p14="http://schemas.microsoft.com/office/powerpoint/2010/main" val="2514436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hidden="1"/>
          <p:cNvCxnSpPr/>
          <p:nvPr/>
        </p:nvCxnSpPr>
        <p:spPr>
          <a:xfrm>
            <a:off x="5426769" y="2202100"/>
            <a:ext cx="3403429" cy="1527302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" name="Straight Connector 5" hidden="1"/>
          <p:cNvCxnSpPr/>
          <p:nvPr/>
        </p:nvCxnSpPr>
        <p:spPr>
          <a:xfrm flipH="1">
            <a:off x="3509216" y="2200023"/>
            <a:ext cx="259288" cy="1529379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 hidden="1"/>
          <p:cNvSpPr/>
          <p:nvPr/>
        </p:nvSpPr>
        <p:spPr>
          <a:xfrm>
            <a:off x="3768504" y="1497387"/>
            <a:ext cx="1658838" cy="702636"/>
          </a:xfrm>
          <a:prstGeom prst="rect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-394804" y="2009306"/>
            <a:ext cx="22478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b="1">
                <a:solidFill>
                  <a:srgbClr val="1987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Setup #1</a:t>
            </a:r>
            <a:endParaRPr lang="en-US" sz="2200" b="1" dirty="0">
              <a:solidFill>
                <a:srgbClr val="1987FF"/>
              </a:solidFill>
              <a:latin typeface="Segoe UI Symbol" panose="020B0502040204020203" pitchFamily="34" charset="0"/>
              <a:ea typeface="Segoe UI Symbol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164592" y="167635"/>
            <a:ext cx="1138036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Demonstration of capture volume improvement using AFS in the laboratory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8499" l="6015" r="96241">
                        <a14:foregroundMark x1="43985" y1="5658" x2="49624" y2="13857"/>
                        <a14:foregroundMark x1="47368" y1="16975" x2="49624" y2="30023"/>
                        <a14:foregroundMark x1="60526" y1="24134" x2="53759" y2="37182"/>
                        <a14:foregroundMark x1="20301" y1="35797" x2="16917" y2="48152"/>
                        <a14:foregroundMark x1="59398" y1="43995" x2="68421" y2="76674"/>
                        <a14:foregroundMark x1="14662" y1="51617" x2="15789" y2="56005"/>
                        <a14:foregroundMark x1="41729" y1="51963" x2="38346" y2="75982"/>
                        <a14:foregroundMark x1="34962" y1="94804" x2="46241" y2="90993"/>
                        <a14:foregroundMark x1="69549" y1="95843" x2="77444" y2="93418"/>
                        <a14:foregroundMark x1="72932" y1="19400" x2="83083" y2="31640"/>
                        <a14:foregroundMark x1="81955" y1="31986" x2="84211" y2="37875"/>
                        <a14:foregroundMark x1="74060" y1="20323" x2="79699" y2="21016"/>
                        <a14:foregroundMark x1="83459" y1="51501" x2="82707" y2="54388"/>
                        <a14:foregroundMark x1="79699" y1="55081" x2="76692" y2="56351"/>
                        <a14:foregroundMark x1="91729" y1="36721" x2="91729" y2="40531"/>
                        <a14:foregroundMark x1="22932" y1="53349" x2="22180" y2="54965"/>
                        <a14:foregroundMark x1="82331" y1="21709" x2="81955" y2="22171"/>
                        <a14:foregroundMark x1="42105" y1="17321" x2="39098" y2="18014"/>
                        <a14:foregroundMark x1="16541" y1="36143" x2="16541" y2="37644"/>
                        <a14:backgroundMark x1="36090" y1="34296" x2="36090" y2="34296"/>
                        <a14:backgroundMark x1="74060" y1="37529" x2="74060" y2="37529"/>
                        <a14:backgroundMark x1="70301" y1="33372" x2="70301" y2="33372"/>
                        <a14:backgroundMark x1="74060" y1="39607" x2="74060" y2="39607"/>
                        <a14:backgroundMark x1="74436" y1="41801" x2="74436" y2="41801"/>
                        <a14:backgroundMark x1="74436" y1="42610" x2="74436" y2="42610"/>
                        <a14:backgroundMark x1="76336" y1="44162" x2="76336" y2="44162"/>
                        <a14:backgroundMark x1="76336" y1="45431" x2="76336" y2="45431"/>
                        <a14:backgroundMark x1="26718" y1="48731" x2="26718" y2="48731"/>
                        <a14:backgroundMark x1="26718" y1="54061" x2="26718" y2="54061"/>
                        <a14:backgroundMark x1="74046" y1="57360" x2="74046" y2="57360"/>
                        <a14:backgroundMark x1="71756" y1="30203" x2="71756" y2="30203"/>
                        <a14:backgroundMark x1="74046" y1="52792" x2="74046" y2="52792"/>
                        <a14:backgroundMark x1="73282" y1="54061" x2="73282" y2="54061"/>
                        <a14:backgroundMark x1="74046" y1="55584" x2="74046" y2="55584"/>
                      </a14:backgroundRemoval>
                    </a14:imgEffect>
                    <a14:imgEffect>
                      <a14:sharpenSoften amount="5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01608" y="1219978"/>
            <a:ext cx="652886" cy="2261413"/>
          </a:xfrm>
          <a:prstGeom prst="rect">
            <a:avLst/>
          </a:prstGeom>
          <a:effectLst>
            <a:outerShdw blurRad="88900" dir="13500000" sy="23000" kx="1200000" algn="br" rotWithShape="0">
              <a:prstClr val="black">
                <a:alpha val="25000"/>
              </a:prstClr>
            </a:outerShdw>
          </a:effectLst>
          <a:scene3d>
            <a:camera prst="isometricRightUp"/>
            <a:lightRig rig="threePt" dir="t"/>
          </a:scene3d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8499" l="6015" r="96241">
                        <a14:foregroundMark x1="43985" y1="5658" x2="49624" y2="13857"/>
                        <a14:foregroundMark x1="47368" y1="16975" x2="49624" y2="30023"/>
                        <a14:foregroundMark x1="60526" y1="24134" x2="53759" y2="37182"/>
                        <a14:foregroundMark x1="20301" y1="35797" x2="16917" y2="48152"/>
                        <a14:foregroundMark x1="59398" y1="43995" x2="68421" y2="76674"/>
                        <a14:foregroundMark x1="14662" y1="51617" x2="15789" y2="56005"/>
                        <a14:foregroundMark x1="41729" y1="51963" x2="38346" y2="75982"/>
                        <a14:foregroundMark x1="34962" y1="94804" x2="46241" y2="90993"/>
                        <a14:foregroundMark x1="69549" y1="95843" x2="77444" y2="93418"/>
                        <a14:foregroundMark x1="72932" y1="19400" x2="83083" y2="31640"/>
                        <a14:foregroundMark x1="81955" y1="31986" x2="84211" y2="37875"/>
                        <a14:foregroundMark x1="74060" y1="20323" x2="79699" y2="21016"/>
                        <a14:foregroundMark x1="83459" y1="51501" x2="82707" y2="54388"/>
                        <a14:foregroundMark x1="79699" y1="55081" x2="76692" y2="56351"/>
                        <a14:foregroundMark x1="91729" y1="36721" x2="91729" y2="40531"/>
                        <a14:foregroundMark x1="22932" y1="53349" x2="22180" y2="54965"/>
                        <a14:foregroundMark x1="82331" y1="21709" x2="81955" y2="22171"/>
                        <a14:foregroundMark x1="42105" y1="17321" x2="39098" y2="18014"/>
                        <a14:foregroundMark x1="16541" y1="36143" x2="16541" y2="37644"/>
                        <a14:backgroundMark x1="36090" y1="34296" x2="36090" y2="34296"/>
                        <a14:backgroundMark x1="74060" y1="37529" x2="74060" y2="37529"/>
                        <a14:backgroundMark x1="70301" y1="33372" x2="70301" y2="33372"/>
                        <a14:backgroundMark x1="74060" y1="39607" x2="74060" y2="39607"/>
                        <a14:backgroundMark x1="74436" y1="41801" x2="74436" y2="41801"/>
                        <a14:backgroundMark x1="74436" y1="42610" x2="74436" y2="42610"/>
                        <a14:backgroundMark x1="76336" y1="44162" x2="76336" y2="44162"/>
                        <a14:backgroundMark x1="76336" y1="45431" x2="76336" y2="45431"/>
                        <a14:backgroundMark x1="26718" y1="48731" x2="26718" y2="48731"/>
                        <a14:backgroundMark x1="26718" y1="54061" x2="26718" y2="54061"/>
                        <a14:backgroundMark x1="74046" y1="57360" x2="74046" y2="57360"/>
                        <a14:backgroundMark x1="71756" y1="30203" x2="71756" y2="30203"/>
                        <a14:backgroundMark x1="74046" y1="52792" x2="74046" y2="52792"/>
                        <a14:backgroundMark x1="73282" y1="54061" x2="73282" y2="54061"/>
                        <a14:backgroundMark x1="74046" y1="55584" x2="74046" y2="55584"/>
                      </a14:backgroundRemoval>
                    </a14:imgEffect>
                    <a14:imgEffect>
                      <a14:sharpenSoften amount="5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63137" y="1390191"/>
            <a:ext cx="658877" cy="2288885"/>
          </a:xfrm>
          <a:prstGeom prst="rect">
            <a:avLst/>
          </a:prstGeom>
          <a:effectLst>
            <a:outerShdw blurRad="88900" dir="13500000" sy="23000" kx="1200000" algn="br" rotWithShape="0">
              <a:prstClr val="black">
                <a:alpha val="25000"/>
              </a:prstClr>
            </a:outerShdw>
          </a:effectLst>
          <a:scene3d>
            <a:camera prst="isometricRightUp"/>
            <a:lightRig rig="threePt" dir="t"/>
          </a:scene3d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8499" l="6015" r="96241">
                        <a14:foregroundMark x1="43985" y1="5658" x2="49624" y2="13857"/>
                        <a14:foregroundMark x1="47368" y1="16975" x2="49624" y2="30023"/>
                        <a14:foregroundMark x1="60526" y1="24134" x2="53759" y2="37182"/>
                        <a14:foregroundMark x1="20301" y1="35797" x2="16917" y2="48152"/>
                        <a14:foregroundMark x1="59398" y1="43995" x2="68421" y2="76674"/>
                        <a14:foregroundMark x1="14662" y1="51617" x2="15789" y2="56005"/>
                        <a14:foregroundMark x1="41729" y1="51963" x2="38346" y2="75982"/>
                        <a14:foregroundMark x1="34962" y1="94804" x2="46241" y2="90993"/>
                        <a14:foregroundMark x1="69549" y1="95843" x2="77444" y2="93418"/>
                        <a14:foregroundMark x1="72932" y1="19400" x2="83083" y2="31640"/>
                        <a14:foregroundMark x1="81955" y1="31986" x2="84211" y2="37875"/>
                        <a14:foregroundMark x1="74060" y1="20323" x2="79699" y2="21016"/>
                        <a14:foregroundMark x1="83459" y1="51501" x2="82707" y2="54388"/>
                        <a14:foregroundMark x1="79699" y1="55081" x2="76692" y2="56351"/>
                        <a14:foregroundMark x1="91729" y1="36721" x2="91729" y2="40531"/>
                        <a14:foregroundMark x1="22932" y1="53349" x2="22180" y2="54965"/>
                        <a14:foregroundMark x1="82331" y1="21709" x2="81955" y2="22171"/>
                        <a14:foregroundMark x1="42105" y1="17321" x2="39098" y2="18014"/>
                        <a14:foregroundMark x1="16541" y1="36143" x2="16541" y2="37644"/>
                        <a14:backgroundMark x1="36090" y1="34296" x2="36090" y2="34296"/>
                        <a14:backgroundMark x1="74060" y1="37529" x2="74060" y2="37529"/>
                        <a14:backgroundMark x1="70301" y1="33372" x2="70301" y2="33372"/>
                        <a14:backgroundMark x1="74060" y1="39607" x2="74060" y2="39607"/>
                        <a14:backgroundMark x1="74436" y1="41801" x2="74436" y2="41801"/>
                        <a14:backgroundMark x1="74436" y1="42610" x2="74436" y2="42610"/>
                        <a14:backgroundMark x1="76336" y1="44162" x2="76336" y2="44162"/>
                        <a14:backgroundMark x1="76336" y1="45431" x2="76336" y2="45431"/>
                        <a14:backgroundMark x1="26718" y1="48731" x2="26718" y2="48731"/>
                        <a14:backgroundMark x1="26718" y1="54061" x2="26718" y2="54061"/>
                        <a14:backgroundMark x1="74046" y1="57360" x2="74046" y2="57360"/>
                        <a14:backgroundMark x1="71756" y1="30203" x2="71756" y2="30203"/>
                        <a14:backgroundMark x1="74046" y1="52792" x2="74046" y2="52792"/>
                        <a14:backgroundMark x1="73282" y1="54061" x2="73282" y2="54061"/>
                        <a14:backgroundMark x1="74046" y1="55584" x2="74046" y2="55584"/>
                      </a14:backgroundRemoval>
                    </a14:imgEffect>
                    <a14:imgEffect>
                      <a14:sharpenSoften amount="5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21372" y="1515650"/>
            <a:ext cx="678810" cy="2356088"/>
          </a:xfrm>
          <a:prstGeom prst="rect">
            <a:avLst/>
          </a:prstGeom>
          <a:effectLst>
            <a:outerShdw blurRad="88900" dir="13500000" sy="23000" kx="1200000" algn="br" rotWithShape="0">
              <a:prstClr val="black">
                <a:alpha val="25000"/>
              </a:prstClr>
            </a:outerShdw>
          </a:effectLst>
          <a:scene3d>
            <a:camera prst="isometricRightUp"/>
            <a:lightRig rig="threePt" dir="t"/>
          </a:scene3d>
        </p:spPr>
      </p:pic>
      <p:grpSp>
        <p:nvGrpSpPr>
          <p:cNvPr id="9" name="Group 8"/>
          <p:cNvGrpSpPr/>
          <p:nvPr/>
        </p:nvGrpSpPr>
        <p:grpSpPr>
          <a:xfrm>
            <a:off x="9621146" y="1716184"/>
            <a:ext cx="1863524" cy="1442657"/>
            <a:chOff x="9687135" y="1716184"/>
            <a:chExt cx="1863524" cy="1442657"/>
          </a:xfrm>
        </p:grpSpPr>
        <p:sp>
          <p:nvSpPr>
            <p:cNvPr id="10" name="TextBox 9"/>
            <p:cNvSpPr txBox="1"/>
            <p:nvPr/>
          </p:nvSpPr>
          <p:spPr>
            <a:xfrm>
              <a:off x="9904920" y="2789509"/>
              <a:ext cx="15284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180 </a:t>
              </a:r>
              <a:r>
                <a:rPr lang="en-US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mm</a:t>
              </a: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 F/8</a:t>
              </a:r>
              <a:endParaRPr 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687135" y="1716184"/>
              <a:ext cx="1863524" cy="103787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90000"/>
                </a:prstClr>
              </a:outerShdw>
            </a:effectLst>
          </p:spPr>
        </p:pic>
      </p:grpSp>
      <p:sp>
        <p:nvSpPr>
          <p:cNvPr id="4" name="TextBox 3"/>
          <p:cNvSpPr txBox="1"/>
          <p:nvPr/>
        </p:nvSpPr>
        <p:spPr>
          <a:xfrm>
            <a:off x="4031472" y="3084598"/>
            <a:ext cx="705642" cy="430887"/>
          </a:xfrm>
          <a:prstGeom prst="rect">
            <a:avLst/>
          </a:prstGeom>
          <a:noFill/>
          <a:scene3d>
            <a:camera prst="isometricOffAxis1Top">
              <a:rot lat="18600000" lon="18900000" rev="4440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r>
              <a:rPr lang="en-US" sz="2200">
                <a:solidFill>
                  <a:schemeClr val="tx1">
                    <a:lumMod val="65000"/>
                    <a:lumOff val="35000"/>
                  </a:schemeClr>
                </a:solidFill>
              </a:rPr>
              <a:t>near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908319" y="2827998"/>
            <a:ext cx="974947" cy="430887"/>
          </a:xfrm>
          <a:prstGeom prst="rect">
            <a:avLst/>
          </a:prstGeom>
          <a:noFill/>
          <a:scene3d>
            <a:camera prst="isometricOffAxis1Top">
              <a:rot lat="18600000" lon="18900000" rev="4440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r>
              <a:rPr lang="en-US" sz="2200">
                <a:solidFill>
                  <a:schemeClr val="tx1">
                    <a:lumMod val="65000"/>
                    <a:lumOff val="35000"/>
                  </a:schemeClr>
                </a:solidFill>
              </a:rPr>
              <a:t>middle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891017" y="2719498"/>
            <a:ext cx="652230" cy="430887"/>
          </a:xfrm>
          <a:prstGeom prst="rect">
            <a:avLst/>
          </a:prstGeom>
          <a:noFill/>
          <a:scene3d>
            <a:camera prst="isometricOffAxis1Top">
              <a:rot lat="18600000" lon="18900000" rev="4440000"/>
            </a:camera>
            <a:lightRig rig="threePt" dir="t"/>
          </a:scene3d>
          <a:sp3d/>
        </p:spPr>
        <p:txBody>
          <a:bodyPr wrap="none" rtlCol="0">
            <a:spAutoFit/>
          </a:bodyPr>
          <a:lstStyle/>
          <a:p>
            <a:r>
              <a:rPr lang="en-US" sz="2200">
                <a:solidFill>
                  <a:schemeClr val="tx1">
                    <a:lumMod val="65000"/>
                    <a:lumOff val="35000"/>
                  </a:schemeClr>
                </a:solidFill>
              </a:rPr>
              <a:t>rear</a:t>
            </a:r>
          </a:p>
        </p:txBody>
      </p:sp>
      <p:grpSp>
        <p:nvGrpSpPr>
          <p:cNvPr id="57" name="zo setup1"/>
          <p:cNvGrpSpPr/>
          <p:nvPr/>
        </p:nvGrpSpPr>
        <p:grpSpPr>
          <a:xfrm>
            <a:off x="3022818" y="1052241"/>
            <a:ext cx="7055263" cy="460608"/>
            <a:chOff x="3022818" y="1110116"/>
            <a:chExt cx="7055263" cy="460608"/>
          </a:xfrm>
        </p:grpSpPr>
        <p:sp>
          <p:nvSpPr>
            <p:cNvPr id="58" name="TextBox 57"/>
            <p:cNvSpPr txBox="1"/>
            <p:nvPr/>
          </p:nvSpPr>
          <p:spPr>
            <a:xfrm>
              <a:off x="6214743" y="1110116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4.04 </a:t>
              </a:r>
              <a:r>
                <a:rPr lang="en-US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3022818" y="1395687"/>
              <a:ext cx="7055263" cy="175037"/>
              <a:chOff x="2775168" y="1395687"/>
              <a:chExt cx="7055263" cy="175037"/>
            </a:xfrm>
          </p:grpSpPr>
          <p:cxnSp>
            <p:nvCxnSpPr>
              <p:cNvPr id="63" name="Straight Connector 62"/>
              <p:cNvCxnSpPr>
                <a:cxnSpLocks/>
              </p:cNvCxnSpPr>
              <p:nvPr/>
            </p:nvCxnSpPr>
            <p:spPr>
              <a:xfrm>
                <a:off x="9830431" y="1395687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flipH="1" flipV="1">
                <a:off x="2781346" y="1483205"/>
                <a:ext cx="7040880" cy="0"/>
              </a:xfrm>
              <a:prstGeom prst="straightConnector1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>
                <a:cxnSpLocks/>
              </p:cNvCxnSpPr>
              <p:nvPr/>
            </p:nvCxnSpPr>
            <p:spPr>
              <a:xfrm>
                <a:off x="2775168" y="1395687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6" name="Measurements showing separation b/w tgt"/>
          <p:cNvGrpSpPr/>
          <p:nvPr/>
        </p:nvGrpSpPr>
        <p:grpSpPr>
          <a:xfrm>
            <a:off x="1954821" y="840611"/>
            <a:ext cx="2134452" cy="460391"/>
            <a:chOff x="1954821" y="898486"/>
            <a:chExt cx="2134452" cy="460391"/>
          </a:xfrm>
        </p:grpSpPr>
        <p:grpSp>
          <p:nvGrpSpPr>
            <p:cNvPr id="67" name="Group 66"/>
            <p:cNvGrpSpPr/>
            <p:nvPr/>
          </p:nvGrpSpPr>
          <p:grpSpPr>
            <a:xfrm>
              <a:off x="2088326" y="898486"/>
              <a:ext cx="1881353" cy="369332"/>
              <a:chOff x="1840676" y="898486"/>
              <a:chExt cx="1881353" cy="369332"/>
            </a:xfrm>
          </p:grpSpPr>
          <p:sp>
            <p:nvSpPr>
              <p:cNvPr id="77" name="TextBox 76"/>
              <p:cNvSpPr txBox="1"/>
              <p:nvPr/>
            </p:nvSpPr>
            <p:spPr>
              <a:xfrm>
                <a:off x="290898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184067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1954821" y="1183840"/>
              <a:ext cx="2134452" cy="175037"/>
              <a:chOff x="5158192" y="2313063"/>
              <a:chExt cx="2134452" cy="175037"/>
            </a:xfrm>
          </p:grpSpPr>
          <p:cxnSp>
            <p:nvCxnSpPr>
              <p:cNvPr id="71" name="Straight Connector 70"/>
              <p:cNvCxnSpPr>
                <a:cxnSpLocks/>
              </p:cNvCxnSpPr>
              <p:nvPr/>
            </p:nvCxnSpPr>
            <p:spPr>
              <a:xfrm>
                <a:off x="6226379" y="2313063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H="1">
                <a:off x="5163737" y="2400581"/>
                <a:ext cx="1060704" cy="0"/>
              </a:xfrm>
              <a:prstGeom prst="straightConnector1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/>
              <p:cNvCxnSpPr/>
              <p:nvPr/>
            </p:nvCxnSpPr>
            <p:spPr>
              <a:xfrm flipH="1">
                <a:off x="6230287" y="2400581"/>
                <a:ext cx="1060704" cy="0"/>
              </a:xfrm>
              <a:prstGeom prst="straightConnector1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>
                <a:cxnSpLocks/>
              </p:cNvCxnSpPr>
              <p:nvPr/>
            </p:nvCxnSpPr>
            <p:spPr>
              <a:xfrm>
                <a:off x="7292644" y="2313063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>
                <a:cxnSpLocks/>
              </p:cNvCxnSpPr>
              <p:nvPr/>
            </p:nvCxnSpPr>
            <p:spPr>
              <a:xfrm>
                <a:off x="5158192" y="2313063"/>
                <a:ext cx="0" cy="175037"/>
              </a:xfrm>
              <a:prstGeom prst="line">
                <a:avLst/>
              </a:prstGeom>
              <a:ln w="12700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Group 2"/>
          <p:cNvGrpSpPr/>
          <p:nvPr/>
        </p:nvGrpSpPr>
        <p:grpSpPr>
          <a:xfrm>
            <a:off x="-176113" y="3737694"/>
            <a:ext cx="11788713" cy="2920521"/>
            <a:chOff x="-176113" y="3737694"/>
            <a:chExt cx="11788713" cy="2920521"/>
          </a:xfrm>
        </p:grpSpPr>
        <p:sp>
          <p:nvSpPr>
            <p:cNvPr id="69" name="Rectangle 68"/>
            <p:cNvSpPr/>
            <p:nvPr/>
          </p:nvSpPr>
          <p:spPr>
            <a:xfrm>
              <a:off x="-176113" y="4911845"/>
              <a:ext cx="1810419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200" b="1" dirty="0">
                  <a:solidFill>
                    <a:srgbClr val="1987FF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cs typeface="Times New Roman" panose="02020603050405020304" pitchFamily="18" charset="0"/>
                </a:rPr>
                <a:t>Camera’s view</a:t>
              </a:r>
            </a:p>
          </p:txBody>
        </p: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60398" y="3882033"/>
              <a:ext cx="5320982" cy="2735723"/>
            </a:xfrm>
            <a:prstGeom prst="rect">
              <a:avLst/>
            </a:prstGeom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7" name="Rectangle 26"/>
            <p:cNvSpPr/>
            <p:nvPr/>
          </p:nvSpPr>
          <p:spPr>
            <a:xfrm>
              <a:off x="4328578" y="5006725"/>
              <a:ext cx="216492" cy="144305"/>
            </a:xfrm>
            <a:prstGeom prst="rect">
              <a:avLst/>
            </a:prstGeom>
            <a:noFill/>
            <a:ln w="19050">
              <a:solidFill>
                <a:srgbClr val="00D2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Connector: Elbow 27"/>
            <p:cNvCxnSpPr>
              <a:stCxn id="27" idx="0"/>
            </p:cNvCxnSpPr>
            <p:nvPr/>
          </p:nvCxnSpPr>
          <p:spPr>
            <a:xfrm rot="5400000" flipH="1" flipV="1">
              <a:off x="5809342" y="3164187"/>
              <a:ext cx="470020" cy="3215057"/>
            </a:xfrm>
            <a:prstGeom prst="bentConnector2">
              <a:avLst/>
            </a:prstGeom>
            <a:ln w="19050">
              <a:solidFill>
                <a:srgbClr val="00D27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4" name="Group 73"/>
            <p:cNvGrpSpPr/>
            <p:nvPr/>
          </p:nvGrpSpPr>
          <p:grpSpPr>
            <a:xfrm>
              <a:off x="4545070" y="5199132"/>
              <a:ext cx="3102325" cy="829626"/>
              <a:chOff x="5169176" y="5199132"/>
              <a:chExt cx="3102325" cy="829626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5169176" y="5199132"/>
                <a:ext cx="165915" cy="118872"/>
              </a:xfrm>
              <a:prstGeom prst="rect">
                <a:avLst/>
              </a:prstGeom>
              <a:noFill/>
              <a:ln w="19050">
                <a:solidFill>
                  <a:srgbClr val="FF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5253981" y="6025983"/>
                <a:ext cx="3017520" cy="0"/>
              </a:xfrm>
              <a:prstGeom prst="line">
                <a:avLst/>
              </a:prstGeom>
              <a:ln w="1905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flipH="1">
                <a:off x="5248510" y="5333814"/>
                <a:ext cx="0" cy="694944"/>
              </a:xfrm>
              <a:prstGeom prst="line">
                <a:avLst/>
              </a:prstGeom>
              <a:ln w="1905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2" name="Group 161"/>
            <p:cNvGrpSpPr/>
            <p:nvPr/>
          </p:nvGrpSpPr>
          <p:grpSpPr>
            <a:xfrm>
              <a:off x="9820056" y="3737694"/>
              <a:ext cx="1383712" cy="688774"/>
              <a:chOff x="9824819" y="3880577"/>
              <a:chExt cx="1383712" cy="688774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9909683" y="4200019"/>
                <a:ext cx="121398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Ø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11</a:t>
                </a:r>
                <a:r>
                  <a:rPr lang="en-US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mm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9824819" y="3880577"/>
                <a:ext cx="13837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Artificial iris</a:t>
                </a:r>
              </a:p>
            </p:txBody>
          </p:sp>
        </p:grpSp>
        <p:sp>
          <p:nvSpPr>
            <p:cNvPr id="85" name="TextBox 84"/>
            <p:cNvSpPr txBox="1"/>
            <p:nvPr/>
          </p:nvSpPr>
          <p:spPr>
            <a:xfrm>
              <a:off x="9812107" y="5253923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Pattern (2 </a:t>
              </a:r>
              <a:r>
                <a:rPr lang="en-US" i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lp/mm</a:t>
              </a:r>
              <a:r>
                <a:rPr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10350017" y="5667369"/>
              <a:ext cx="724673" cy="990846"/>
              <a:chOff x="10350017" y="5667369"/>
              <a:chExt cx="724673" cy="990846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10350017" y="5667369"/>
                <a:ext cx="724673" cy="921877"/>
              </a:xfrm>
              <a:prstGeom prst="rect">
                <a:avLst/>
              </a:prstGeom>
              <a:solidFill>
                <a:srgbClr val="666666"/>
              </a:solidFill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9" name="Group 108"/>
              <p:cNvGrpSpPr/>
              <p:nvPr/>
            </p:nvGrpSpPr>
            <p:grpSpPr>
              <a:xfrm>
                <a:off x="10555441" y="5802145"/>
                <a:ext cx="313824" cy="457200"/>
                <a:chOff x="11185513" y="587990"/>
                <a:chExt cx="313824" cy="548640"/>
              </a:xfrm>
            </p:grpSpPr>
            <p:cxnSp>
              <p:nvCxnSpPr>
                <p:cNvPr id="87" name="Straight Connector 86"/>
                <p:cNvCxnSpPr/>
                <p:nvPr/>
              </p:nvCxnSpPr>
              <p:spPr>
                <a:xfrm>
                  <a:off x="11185513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>
                  <a:off x="11394027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>
                  <a:off x="11289500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11499337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5" name="Group 104"/>
              <p:cNvGrpSpPr/>
              <p:nvPr/>
            </p:nvGrpSpPr>
            <p:grpSpPr>
              <a:xfrm>
                <a:off x="10502840" y="6285526"/>
                <a:ext cx="429768" cy="184657"/>
                <a:chOff x="11181899" y="1206196"/>
                <a:chExt cx="429768" cy="184657"/>
              </a:xfrm>
            </p:grpSpPr>
            <p:cxnSp>
              <p:nvCxnSpPr>
                <p:cNvPr id="95" name="Straight Connector 94"/>
                <p:cNvCxnSpPr>
                  <a:cxnSpLocks/>
                </p:cNvCxnSpPr>
                <p:nvPr/>
              </p:nvCxnSpPr>
              <p:spPr>
                <a:xfrm>
                  <a:off x="11609541" y="1215816"/>
                  <a:ext cx="0" cy="175037"/>
                </a:xfrm>
                <a:prstGeom prst="line">
                  <a:avLst/>
                </a:prstGeom>
                <a:ln w="12700">
                  <a:solidFill>
                    <a:srgbClr val="08E8DE"/>
                  </a:solidFill>
                  <a:prstDash val="solid"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Arrow Connector 95"/>
                <p:cNvCxnSpPr/>
                <p:nvPr/>
              </p:nvCxnSpPr>
              <p:spPr>
                <a:xfrm flipH="1">
                  <a:off x="11181899" y="1294145"/>
                  <a:ext cx="429768" cy="0"/>
                </a:xfrm>
                <a:prstGeom prst="straightConnector1">
                  <a:avLst/>
                </a:prstGeom>
                <a:ln w="12700">
                  <a:solidFill>
                    <a:srgbClr val="08E8DE"/>
                  </a:solidFill>
                  <a:headEnd type="arrow" w="sm" len="sm"/>
                  <a:tailEnd type="arrow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>
                  <a:cxnSpLocks/>
                </p:cNvCxnSpPr>
                <p:nvPr/>
              </p:nvCxnSpPr>
              <p:spPr>
                <a:xfrm>
                  <a:off x="11185879" y="1206196"/>
                  <a:ext cx="0" cy="175037"/>
                </a:xfrm>
                <a:prstGeom prst="line">
                  <a:avLst/>
                </a:prstGeom>
                <a:ln w="12700">
                  <a:solidFill>
                    <a:srgbClr val="08E8DE"/>
                  </a:solidFill>
                  <a:prstDash val="solid"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6" name="TextBox 105"/>
              <p:cNvSpPr txBox="1"/>
              <p:nvPr/>
            </p:nvSpPr>
            <p:spPr>
              <a:xfrm>
                <a:off x="10407329" y="6288883"/>
                <a:ext cx="6377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mm</a:t>
                </a:r>
                <a:endParaRPr lang="en-US" i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20000"/>
                      </a14:imgEffect>
                      <a14:imgEffect>
                        <a14:saturation sat="108000"/>
                      </a14:imgEffect>
                      <a14:imgEffect>
                        <a14:brightnessContrast contrast="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983" t="27702" r="35347" b="26773"/>
            <a:stretch/>
          </p:blipFill>
          <p:spPr>
            <a:xfrm>
              <a:off x="7650135" y="3892067"/>
              <a:ext cx="2011680" cy="1322822"/>
            </a:xfrm>
            <a:prstGeom prst="rect">
              <a:avLst/>
            </a:prstGeom>
            <a:ln w="19050">
              <a:solidFill>
                <a:srgbClr val="00D27D"/>
              </a:solidFill>
            </a:ln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20000"/>
                      </a14:imgEffect>
                      <a14:imgEffect>
                        <a14:saturation sat="108000"/>
                      </a14:imgEffect>
                      <a14:imgEffect>
                        <a14:brightnessContrast contrast="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121" t="72155" r="6102" b="1"/>
            <a:stretch/>
          </p:blipFill>
          <p:spPr>
            <a:xfrm>
              <a:off x="7654041" y="5420412"/>
              <a:ext cx="2007774" cy="1197344"/>
            </a:xfrm>
            <a:prstGeom prst="rect">
              <a:avLst/>
            </a:prstGeom>
            <a:ln w="19050">
              <a:solidFill>
                <a:srgbClr val="FF0066"/>
              </a:solidFill>
            </a:ln>
          </p:spPr>
        </p:pic>
        <p:sp>
          <p:nvSpPr>
            <p:cNvPr id="79" name="TextBox 78"/>
            <p:cNvSpPr txBox="1"/>
            <p:nvPr/>
          </p:nvSpPr>
          <p:spPr>
            <a:xfrm>
              <a:off x="2805867" y="4059325"/>
              <a:ext cx="883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3.43 </a:t>
              </a:r>
              <a:r>
                <a:rPr lang="en-US" i="1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 </a:t>
              </a:r>
              <a:endPara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222453" y="4059325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4.04 </a:t>
              </a:r>
              <a:r>
                <a:rPr lang="en-US" i="1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417309" y="4059325"/>
              <a:ext cx="883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4.65 </a:t>
              </a:r>
              <a:r>
                <a:rPr lang="en-US" i="1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 </a:t>
              </a:r>
              <a:endPara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363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64592" y="167635"/>
            <a:ext cx="1040977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Traditional image capture with large aperture results in shallow DOF</a:t>
            </a:r>
            <a:endParaRPr lang="en-US" sz="2600" b="1" dirty="0">
              <a:solidFill>
                <a:srgbClr val="FF3F7A"/>
              </a:solidFill>
              <a:latin typeface="Euclid" panose="02020503060505020303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249" y="1561021"/>
            <a:ext cx="5050708" cy="2322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189" y="1513793"/>
            <a:ext cx="5170563" cy="24171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4" name="Group 3"/>
          <p:cNvGrpSpPr/>
          <p:nvPr/>
        </p:nvGrpSpPr>
        <p:grpSpPr>
          <a:xfrm>
            <a:off x="918535" y="4333935"/>
            <a:ext cx="10364357" cy="2037078"/>
            <a:chOff x="1301982" y="4324508"/>
            <a:chExt cx="10364357" cy="2037078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8" t="3435" r="5150" b="3740"/>
            <a:stretch/>
          </p:blipFill>
          <p:spPr>
            <a:xfrm>
              <a:off x="4958125" y="4324508"/>
              <a:ext cx="3048067" cy="2037077"/>
            </a:xfrm>
            <a:prstGeom prst="rect">
              <a:avLst/>
            </a:prstGeom>
            <a:ln w="25400">
              <a:solidFill>
                <a:srgbClr val="00D27D"/>
              </a:solidFill>
            </a:ln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4" t="3007" r="6248" b="4169"/>
            <a:stretch/>
          </p:blipFill>
          <p:spPr>
            <a:xfrm>
              <a:off x="1301982" y="4324508"/>
              <a:ext cx="3052563" cy="2037078"/>
            </a:xfrm>
            <a:prstGeom prst="rect">
              <a:avLst/>
            </a:prstGeom>
            <a:ln w="25400">
              <a:solidFill>
                <a:srgbClr val="FF335A"/>
              </a:solidFill>
            </a:ln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0" t="3344" r="5141" b="3832"/>
            <a:stretch/>
          </p:blipFill>
          <p:spPr>
            <a:xfrm>
              <a:off x="8619198" y="4324508"/>
              <a:ext cx="3047141" cy="2037078"/>
            </a:xfrm>
            <a:prstGeom prst="rect">
              <a:avLst/>
            </a:prstGeom>
            <a:ln w="25400">
              <a:solidFill>
                <a:srgbClr val="3A9AFF"/>
              </a:solidFill>
            </a:ln>
          </p:spPr>
        </p:pic>
      </p:grpSp>
      <p:sp>
        <p:nvSpPr>
          <p:cNvPr id="12" name="TextBox 11"/>
          <p:cNvSpPr txBox="1"/>
          <p:nvPr/>
        </p:nvSpPr>
        <p:spPr>
          <a:xfrm>
            <a:off x="1802018" y="1495032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3.43 </a:t>
            </a:r>
            <a:r>
              <a:rPr lang="en-US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08055" y="1495032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4.04 </a:t>
            </a:r>
            <a:r>
              <a:rPr lang="en-US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en-US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32728" y="1495032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4.65 </a:t>
            </a:r>
            <a:r>
              <a:rPr lang="en-US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endParaRPr lang="en-US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3022" y="727615"/>
            <a:ext cx="1202897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Aperture: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F/8</a:t>
            </a:r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   Exposure time: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0.77 </a:t>
            </a:r>
            <a:r>
              <a:rPr lang="en-US" sz="2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sec</a:t>
            </a:r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   Focused on: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4.04 </a:t>
            </a:r>
            <a:r>
              <a:rPr lang="en-US" sz="2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m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   </a:t>
            </a:r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DOF: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approx. 30 </a:t>
            </a:r>
            <a:r>
              <a:rPr lang="en-US" sz="2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cm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(for 2 </a:t>
            </a:r>
            <a:r>
              <a:rPr lang="en-US" sz="2200" b="1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lp</a:t>
            </a:r>
            <a:r>
              <a:rPr lang="en-US" sz="2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/mm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)   </a:t>
            </a:r>
            <a:r>
              <a:rPr lang="en-US" sz="2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730805" y="1513793"/>
            <a:ext cx="1585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9C5C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Focus measure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1904214" y="2384981"/>
            <a:ext cx="263951" cy="169683"/>
          </a:xfrm>
          <a:prstGeom prst="rect">
            <a:avLst/>
          </a:prstGeom>
          <a:noFill/>
          <a:ln w="15875">
            <a:solidFill>
              <a:srgbClr val="FF33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419330" y="2384980"/>
            <a:ext cx="263951" cy="169683"/>
          </a:xfrm>
          <a:prstGeom prst="rect">
            <a:avLst/>
          </a:prstGeom>
          <a:noFill/>
          <a:ln w="15875">
            <a:solidFill>
              <a:srgbClr val="00D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710564" y="2384979"/>
            <a:ext cx="263951" cy="169683"/>
          </a:xfrm>
          <a:prstGeom prst="rect">
            <a:avLst/>
          </a:prstGeom>
          <a:noFill/>
          <a:ln w="15875">
            <a:solidFill>
              <a:srgbClr val="3A9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196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4592" y="167635"/>
            <a:ext cx="513313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Strategy for capture AFS images </a:t>
            </a:r>
            <a:endParaRPr lang="en-US" sz="2600" b="1" dirty="0">
              <a:solidFill>
                <a:srgbClr val="38E04A"/>
              </a:solidFill>
              <a:latin typeface="Euclid" panose="02020503060505020303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3022" y="727615"/>
            <a:ext cx="1173867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180 mm, F/8 lens tilted b/w </a:t>
            </a:r>
            <a:r>
              <a:rPr lang="en-US" sz="2200" b="1">
                <a:solidFill>
                  <a:srgbClr val="FFC000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-</a:t>
            </a:r>
            <a:r>
              <a:rPr lang="en-US" sz="2200" b="1">
                <a:solidFill>
                  <a:srgbClr val="FF9933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16°</a:t>
            </a:r>
            <a:r>
              <a:rPr lang="en-US" sz="2200" b="1">
                <a:solidFill>
                  <a:srgbClr val="FFFF00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en-US" sz="22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&amp; </a:t>
            </a:r>
            <a:r>
              <a:rPr lang="en-US" sz="2200" b="1">
                <a:solidFill>
                  <a:srgbClr val="FF9933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-19° </a:t>
            </a:r>
            <a:r>
              <a:rPr lang="en-US" sz="22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in increments of </a:t>
            </a:r>
            <a:r>
              <a:rPr lang="en-US" sz="2200" b="1">
                <a:solidFill>
                  <a:srgbClr val="FF9933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0.5°</a:t>
            </a:r>
            <a:r>
              <a:rPr lang="en-US" sz="2200" b="1">
                <a:solidFill>
                  <a:srgbClr val="FFC000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en-US" sz="2200" b="1">
                <a:solidFill>
                  <a:srgbClr val="5DA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about the entrance pupil center</a:t>
            </a:r>
            <a:r>
              <a:rPr lang="en-US" sz="22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 </a:t>
            </a:r>
            <a:endParaRPr lang="en-US" sz="2200" b="1" dirty="0">
              <a:solidFill>
                <a:srgbClr val="3A9AFF"/>
              </a:solidFill>
              <a:latin typeface="Segoe UI Symbol" panose="020B0502040204020203" pitchFamily="34" charset="0"/>
              <a:ea typeface="Segoe UI Symbol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538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4592" y="167635"/>
            <a:ext cx="1173710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Focused regions in the images detected using </a:t>
            </a:r>
            <a:r>
              <a:rPr lang="en-US" sz="2600" b="1" dirty="0" err="1">
                <a:solidFill>
                  <a:srgbClr val="FF3F7A"/>
                </a:solidFill>
                <a:latin typeface="Euclid" panose="02020503060505020303" pitchFamily="18" charset="0"/>
              </a:rPr>
              <a:t>LoG</a:t>
            </a:r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 filter shows different regions of the scene in focus</a:t>
            </a:r>
            <a:endParaRPr lang="en-US" sz="2600" b="1" dirty="0">
              <a:solidFill>
                <a:srgbClr val="38E04A"/>
              </a:solidFill>
              <a:latin typeface="Euclid" panose="02020503060505020303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22" y="1312320"/>
            <a:ext cx="3657600" cy="15887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659" y="1302901"/>
            <a:ext cx="3657600" cy="15887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097" y="1312320"/>
            <a:ext cx="3657600" cy="15887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22" y="3056319"/>
            <a:ext cx="3657600" cy="15887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659" y="3056319"/>
            <a:ext cx="3657600" cy="15887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096" y="3056319"/>
            <a:ext cx="3657600" cy="15887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22" y="4800318"/>
            <a:ext cx="3657600" cy="15887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2570649" y="2503265"/>
                <a:ext cx="14023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16.0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rgbClr val="17B2B6"/>
                  </a:solidFill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0649" y="2503265"/>
                <a:ext cx="1402372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6554037" y="2503265"/>
                <a:ext cx="14023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16.5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rgbClr val="17B2B6"/>
                  </a:solidFill>
                </a:endParaRP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4037" y="2503265"/>
                <a:ext cx="1402372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10573587" y="2503265"/>
                <a:ext cx="14023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17.0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rgbClr val="17B2B6"/>
                  </a:solidFill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3587" y="2503265"/>
                <a:ext cx="1402372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2570649" y="4246340"/>
                <a:ext cx="14023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17.5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rgbClr val="17B2B6"/>
                  </a:solidFill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0649" y="4246340"/>
                <a:ext cx="1402372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6554037" y="4246340"/>
                <a:ext cx="14023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18.0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rgbClr val="17B2B6"/>
                  </a:solidFill>
                </a:endParaRP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4037" y="4246340"/>
                <a:ext cx="1402372" cy="36933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10573587" y="4246340"/>
                <a:ext cx="14023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18.5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rgbClr val="17B2B6"/>
                  </a:solidFill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3587" y="4246340"/>
                <a:ext cx="1402372" cy="369332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2570649" y="5989415"/>
                <a:ext cx="14023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b="0" i="1" smtClean="0">
                          <a:solidFill>
                            <a:srgbClr val="17B2B6"/>
                          </a:solidFill>
                          <a:latin typeface="Cambria Math" panose="02040503050406030204" pitchFamily="18" charset="0"/>
                        </a:rPr>
                        <m:t>=−</m:t>
                      </m:r>
                      <m:sSup>
                        <m:sSupPr>
                          <m:ctrlP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19.0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rgbClr val="17B2B6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p>
                      </m:sSup>
                    </m:oMath>
                  </m:oMathPara>
                </a14:m>
                <a:endParaRPr lang="en-US">
                  <a:solidFill>
                    <a:srgbClr val="17B2B6"/>
                  </a:solidFill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0649" y="5989415"/>
                <a:ext cx="1402372" cy="369332"/>
              </a:xfrm>
              <a:prstGeom prst="rect">
                <a:avLst/>
              </a:prstGeom>
              <a:blipFill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9740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4592" y="167635"/>
            <a:ext cx="1162735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The focused </a:t>
            </a:r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regions overlaid on intensity images shows </a:t>
            </a:r>
          </a:p>
          <a:p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rotating the lens induces a rotation of the DOF in the object space </a:t>
            </a:r>
            <a:endParaRPr lang="en-US" sz="2600" b="1" dirty="0">
              <a:solidFill>
                <a:srgbClr val="38E04A"/>
              </a:solidFill>
              <a:latin typeface="Euclid" panose="020205030605050203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938337"/>
            <a:ext cx="8382000" cy="298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09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4592" y="167635"/>
            <a:ext cx="938750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AFS composite image shows DOF extended beyond 1.2 meters</a:t>
            </a:r>
          </a:p>
        </p:txBody>
      </p:sp>
      <p:sp>
        <p:nvSpPr>
          <p:cNvPr id="4" name="Rectangle 3"/>
          <p:cNvSpPr/>
          <p:nvPr/>
        </p:nvSpPr>
        <p:spPr>
          <a:xfrm>
            <a:off x="163022" y="727615"/>
            <a:ext cx="1202897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rgbClr val="1987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Aperture:</a:t>
            </a:r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F/8</a:t>
            </a:r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4FA3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(each image)</a:t>
            </a:r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   </a:t>
            </a:r>
            <a:r>
              <a:rPr lang="en-US" sz="2200" b="1" dirty="0">
                <a:solidFill>
                  <a:srgbClr val="1987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Total exposure time: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5.4 </a:t>
            </a:r>
            <a:r>
              <a:rPr lang="en-US" sz="2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sec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   </a:t>
            </a:r>
            <a:r>
              <a:rPr lang="en-US" sz="2200" b="1" dirty="0">
                <a:solidFill>
                  <a:srgbClr val="1987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DOF: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greater than 1.2 </a:t>
            </a:r>
            <a:r>
              <a:rPr lang="en-US" sz="2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m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(for 2 </a:t>
            </a:r>
            <a:r>
              <a:rPr lang="en-US" sz="2200" b="1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lp</a:t>
            </a:r>
            <a:r>
              <a:rPr lang="en-US" sz="22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Segoe UI Symbol" panose="020B0502040204020203" pitchFamily="34" charset="0"/>
                <a:cs typeface="Times New Roman" panose="02020603050405020304" pitchFamily="18" charset="0"/>
              </a:rPr>
              <a:t>/mm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)</a:t>
            </a:r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 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53545" y="1527653"/>
            <a:ext cx="11484910" cy="2441027"/>
            <a:chOff x="286561" y="1527653"/>
            <a:chExt cx="11484910" cy="244102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561" y="1556969"/>
              <a:ext cx="5627700" cy="238239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23489" y="1527653"/>
              <a:ext cx="5647982" cy="244102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7" name="Group 6"/>
          <p:cNvGrpSpPr/>
          <p:nvPr/>
        </p:nvGrpSpPr>
        <p:grpSpPr>
          <a:xfrm>
            <a:off x="1020246" y="4370656"/>
            <a:ext cx="10151508" cy="2035492"/>
            <a:chOff x="1010770" y="4370656"/>
            <a:chExt cx="10151508" cy="203549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1" t="3007" r="5362" b="4241"/>
            <a:stretch/>
          </p:blipFill>
          <p:spPr>
            <a:xfrm>
              <a:off x="1010770" y="4370656"/>
              <a:ext cx="3052564" cy="2035491"/>
            </a:xfrm>
            <a:prstGeom prst="rect">
              <a:avLst/>
            </a:prstGeom>
            <a:ln w="25400">
              <a:solidFill>
                <a:srgbClr val="FF335A"/>
              </a:solidFill>
            </a:ln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57" t="3436" r="4664" b="3812"/>
            <a:stretch/>
          </p:blipFill>
          <p:spPr>
            <a:xfrm>
              <a:off x="4565201" y="4370656"/>
              <a:ext cx="3048067" cy="2035492"/>
            </a:xfrm>
            <a:prstGeom prst="rect">
              <a:avLst/>
            </a:prstGeom>
            <a:ln w="25400">
              <a:solidFill>
                <a:srgbClr val="00D27D"/>
              </a:solidFill>
            </a:ln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9" t="3007" r="5240" b="4442"/>
            <a:stretch/>
          </p:blipFill>
          <p:spPr>
            <a:xfrm>
              <a:off x="8115135" y="4370656"/>
              <a:ext cx="3047143" cy="2031103"/>
            </a:xfrm>
            <a:prstGeom prst="rect">
              <a:avLst/>
            </a:prstGeom>
            <a:ln w="25400">
              <a:solidFill>
                <a:srgbClr val="3A9AFF"/>
              </a:solidFill>
            </a:ln>
          </p:spPr>
        </p:pic>
      </p:grpSp>
      <p:sp>
        <p:nvSpPr>
          <p:cNvPr id="14" name="Rectangle 13"/>
          <p:cNvSpPr/>
          <p:nvPr/>
        </p:nvSpPr>
        <p:spPr>
          <a:xfrm>
            <a:off x="1527944" y="2337847"/>
            <a:ext cx="263951" cy="169683"/>
          </a:xfrm>
          <a:prstGeom prst="rect">
            <a:avLst/>
          </a:prstGeom>
          <a:noFill/>
          <a:ln w="15875">
            <a:solidFill>
              <a:srgbClr val="FF33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212745" y="2337846"/>
            <a:ext cx="263951" cy="169683"/>
          </a:xfrm>
          <a:prstGeom prst="rect">
            <a:avLst/>
          </a:prstGeom>
          <a:noFill/>
          <a:ln w="15875">
            <a:solidFill>
              <a:srgbClr val="00D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645382" y="2337845"/>
            <a:ext cx="263951" cy="169683"/>
          </a:xfrm>
          <a:prstGeom prst="rect">
            <a:avLst/>
          </a:prstGeom>
          <a:noFill/>
          <a:ln w="15875">
            <a:solidFill>
              <a:srgbClr val="3A9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554368" y="1456932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3.43 </a:t>
            </a:r>
            <a:r>
              <a:rPr lang="en-US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117555" y="1456932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4.04 </a:t>
            </a:r>
            <a:r>
              <a:rPr lang="en-US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en-US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04153" y="1456932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4.65 </a:t>
            </a:r>
            <a:r>
              <a:rPr lang="en-US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endParaRPr lang="en-US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275207" y="1537919"/>
            <a:ext cx="1563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9C5C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Focus measure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3476696" y="4979504"/>
            <a:ext cx="5119691" cy="1627213"/>
            <a:chOff x="3476696" y="4979504"/>
            <a:chExt cx="5119691" cy="1627213"/>
          </a:xfrm>
        </p:grpSpPr>
        <p:sp>
          <p:nvSpPr>
            <p:cNvPr id="17" name="Rectangle 16"/>
            <p:cNvSpPr/>
            <p:nvPr/>
          </p:nvSpPr>
          <p:spPr>
            <a:xfrm>
              <a:off x="3762756" y="6196802"/>
              <a:ext cx="4750903" cy="409915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62756" y="6201704"/>
              <a:ext cx="48336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Adjustment errors causes registration errors </a:t>
              </a:r>
              <a:endParaRPr lang="en-US" sz="2000">
                <a:solidFill>
                  <a:schemeClr val="bg1"/>
                </a:solidFill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 flipV="1">
              <a:off x="3476696" y="4979504"/>
              <a:ext cx="466726" cy="11430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6172200" y="4979505"/>
              <a:ext cx="357060" cy="11728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6793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3018547" y="1084320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Near (</a:t>
            </a:r>
            <a:r>
              <a:rPr lang="en-US"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3.43 </a:t>
            </a:r>
            <a:r>
              <a:rPr lang="en-US" b="1" i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b="1" dirty="0">
              <a:solidFill>
                <a:srgbClr val="17B2B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03703" y="1084320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Middle (4.04 </a:t>
            </a:r>
            <a:r>
              <a:rPr lang="en-US" i="1"/>
              <a:t>m</a:t>
            </a:r>
            <a:r>
              <a:rPr lang="en-US"/>
              <a:t>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643592" y="1084320"/>
            <a:ext cx="139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Far (4.65 </a:t>
            </a:r>
            <a:r>
              <a:rPr lang="en-US" b="1" i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69682" y="1649986"/>
            <a:ext cx="11693665" cy="2037078"/>
            <a:chOff x="169682" y="1649986"/>
            <a:chExt cx="11693665" cy="2037078"/>
          </a:xfrm>
        </p:grpSpPr>
        <p:sp>
          <p:nvSpPr>
            <p:cNvPr id="33" name="TextBox 32"/>
            <p:cNvSpPr txBox="1"/>
            <p:nvPr/>
          </p:nvSpPr>
          <p:spPr>
            <a:xfrm>
              <a:off x="169682" y="2114526"/>
              <a:ext cx="2027852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 sz="2400" b="1">
                  <a:solidFill>
                    <a:srgbClr val="3A9AFF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cs typeface="Times New Roman" panose="02020603050405020304" pitchFamily="18" charset="0"/>
                </a:defRPr>
              </a:lvl1pPr>
            </a:lstStyle>
            <a:p>
              <a:pPr algn="l"/>
              <a:r>
                <a:rPr lang="en-US" sz="2200">
                  <a:solidFill>
                    <a:srgbClr val="1987FF"/>
                  </a:solidFill>
                </a:rPr>
                <a:t>Conventional at F/8</a:t>
              </a:r>
            </a:p>
            <a:p>
              <a:pPr algn="l"/>
              <a:r>
                <a:rPr lang="en-US" sz="2000" b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DOF (r</a:t>
              </a:r>
              <a:r>
                <a:rPr lang="en-US" sz="2000" b="0" baseline="-250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o</a:t>
              </a:r>
              <a:r>
                <a:rPr lang="en-US" sz="2000" b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) = 29 </a:t>
              </a:r>
              <a:r>
                <a:rPr lang="en-US" sz="2000" b="0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cm</a:t>
              </a:r>
              <a:r>
                <a:rPr lang="en-US" sz="2000" b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 </a:t>
              </a:r>
              <a:endParaRPr 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endParaRP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8" t="3435" r="5150" b="3740"/>
            <a:stretch/>
          </p:blipFill>
          <p:spPr>
            <a:xfrm>
              <a:off x="5551063" y="1649986"/>
              <a:ext cx="3048067" cy="2037077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4" t="3007" r="6248" b="4169"/>
            <a:stretch/>
          </p:blipFill>
          <p:spPr>
            <a:xfrm>
              <a:off x="2281424" y="1649986"/>
              <a:ext cx="3052564" cy="2037077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0" t="3344" r="5141" b="3832"/>
            <a:stretch/>
          </p:blipFill>
          <p:spPr>
            <a:xfrm>
              <a:off x="8816206" y="1649986"/>
              <a:ext cx="3047141" cy="2037078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</p:grpSp>
      <p:grpSp>
        <p:nvGrpSpPr>
          <p:cNvPr id="9" name="Group 8"/>
          <p:cNvGrpSpPr/>
          <p:nvPr/>
        </p:nvGrpSpPr>
        <p:grpSpPr>
          <a:xfrm>
            <a:off x="169682" y="4016103"/>
            <a:ext cx="11693665" cy="2035492"/>
            <a:chOff x="169682" y="4016103"/>
            <a:chExt cx="11693665" cy="203549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1" t="3007" r="5362" b="4241"/>
            <a:stretch/>
          </p:blipFill>
          <p:spPr>
            <a:xfrm>
              <a:off x="2281424" y="4016103"/>
              <a:ext cx="3052564" cy="2035491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57" t="3436" r="4664" b="3812"/>
            <a:stretch/>
          </p:blipFill>
          <p:spPr>
            <a:xfrm>
              <a:off x="5551062" y="4016103"/>
              <a:ext cx="3048067" cy="2035492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9" t="3007" r="5240" b="4442"/>
            <a:stretch/>
          </p:blipFill>
          <p:spPr>
            <a:xfrm>
              <a:off x="8816204" y="4016103"/>
              <a:ext cx="3047143" cy="2031103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4" name="TextBox 33"/>
                <p:cNvSpPr txBox="1"/>
                <p:nvPr/>
              </p:nvSpPr>
              <p:spPr>
                <a:xfrm>
                  <a:off x="169682" y="4495239"/>
                  <a:ext cx="1930317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b="1">
                      <a:solidFill>
                        <a:srgbClr val="1987FF"/>
                      </a:solidFill>
                      <a:latin typeface="Segoe UI Symbol" panose="020B0502040204020203" pitchFamily="34" charset="0"/>
                      <a:ea typeface="Segoe UI Symbol" panose="020B0502040204020203" pitchFamily="34" charset="0"/>
                      <a:cs typeface="Times New Roman" panose="02020603050405020304" pitchFamily="18" charset="0"/>
                    </a:rPr>
                    <a:t>AFS</a:t>
                  </a:r>
                </a:p>
                <a:p>
                  <a:pPr lvl="0"/>
                  <a:r>
                    <a:rPr lang="en-US" sz="2000">
                      <a:solidFill>
                        <a:prstClr val="black">
                          <a:lumMod val="85000"/>
                          <a:lumOff val="15000"/>
                        </a:prstClr>
                      </a:solidFill>
                    </a:rPr>
                    <a:t>DOF (r</a:t>
                  </a:r>
                  <a:r>
                    <a:rPr lang="en-US" sz="2000" baseline="-25000">
                      <a:solidFill>
                        <a:prstClr val="black">
                          <a:lumMod val="85000"/>
                          <a:lumOff val="15000"/>
                        </a:prstClr>
                      </a:solidFill>
                    </a:rPr>
                    <a:t>o</a:t>
                  </a:r>
                  <a:r>
                    <a:rPr lang="en-US" sz="2000">
                      <a:solidFill>
                        <a:prstClr val="black">
                          <a:lumMod val="85000"/>
                          <a:lumOff val="15000"/>
                        </a:prstClr>
                      </a:solidFill>
                    </a:rPr>
                    <a:t>)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</m:oMath>
                  </a14:m>
                  <a:r>
                    <a:rPr lang="en-US" sz="2000">
                      <a:solidFill>
                        <a:prstClr val="black">
                          <a:lumMod val="85000"/>
                          <a:lumOff val="15000"/>
                        </a:prstClr>
                      </a:solidFill>
                    </a:rPr>
                    <a:t> 1.2 </a:t>
                  </a:r>
                  <a:r>
                    <a:rPr lang="en-US" sz="2000" i="1">
                      <a:solidFill>
                        <a:prstClr val="black">
                          <a:lumMod val="85000"/>
                          <a:lumOff val="15000"/>
                        </a:prst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</a:t>
                  </a:r>
                  <a:r>
                    <a:rPr lang="en-US" sz="2000">
                      <a:solidFill>
                        <a:prstClr val="black">
                          <a:lumMod val="85000"/>
                          <a:lumOff val="15000"/>
                        </a:prstClr>
                      </a:solidFill>
                    </a:rPr>
                    <a:t> </a:t>
                  </a:r>
                  <a:endParaRPr lang="en-US" sz="2000">
                    <a:solidFill>
                      <a:prstClr val="black">
                        <a:lumMod val="85000"/>
                        <a:lumOff val="15000"/>
                      </a:prstClr>
                    </a:solidFill>
                  </a:endParaRPr>
                </a:p>
                <a:p>
                  <a:endParaRPr lang="en-US" sz="2200" b="1" dirty="0">
                    <a:solidFill>
                      <a:srgbClr val="1987FF"/>
                    </a:solidFill>
                    <a:latin typeface="Segoe UI Symbol" panose="020B0502040204020203" pitchFamily="34" charset="0"/>
                    <a:ea typeface="Segoe UI Symbol" panose="020B0502040204020203" pitchFamily="34" charset="0"/>
                    <a:cs typeface="Times New Roman" panose="02020603050405020304" pitchFamily="18" charset="0"/>
                  </a:endParaRPr>
                </a:p>
              </p:txBody>
            </p:sp>
          </mc:Choice>
          <mc:Fallback>
            <p:sp>
              <p:nvSpPr>
                <p:cNvPr id="34" name="TextBox 3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9682" y="4495239"/>
                  <a:ext cx="1930317" cy="1077218"/>
                </a:xfrm>
                <a:prstGeom prst="rect">
                  <a:avLst/>
                </a:prstGeom>
                <a:blipFill>
                  <a:blip r:embed="rId12"/>
                  <a:stretch>
                    <a:fillRect l="-4114" t="-2825" r="-6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5" name="TextBox 34"/>
          <p:cNvSpPr txBox="1"/>
          <p:nvPr/>
        </p:nvSpPr>
        <p:spPr>
          <a:xfrm>
            <a:off x="164592" y="167635"/>
            <a:ext cx="1161486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AFS produces at least 4x more DOF than conventional imaging </a:t>
            </a:r>
          </a:p>
          <a:p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for </a:t>
            </a:r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a r</a:t>
            </a:r>
            <a:r>
              <a:rPr lang="en-US" sz="2600" b="1" baseline="-25000">
                <a:solidFill>
                  <a:srgbClr val="FF3F7A"/>
                </a:solidFill>
                <a:latin typeface="Euclid" panose="02020503060505020303" pitchFamily="18" charset="0"/>
              </a:rPr>
              <a:t>o</a:t>
            </a:r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 = 2 </a:t>
            </a:r>
            <a:r>
              <a:rPr lang="en-US" sz="2600" b="1" i="1" dirty="0" err="1">
                <a:solidFill>
                  <a:srgbClr val="FF3F7A"/>
                </a:solidFill>
                <a:latin typeface="Euclid" panose="02020503060505020303" pitchFamily="18" charset="0"/>
              </a:rPr>
              <a:t>lp</a:t>
            </a:r>
            <a:r>
              <a:rPr lang="en-US" sz="2600" b="1" i="1" dirty="0">
                <a:solidFill>
                  <a:srgbClr val="FF3F7A"/>
                </a:solidFill>
                <a:latin typeface="Euclid" panose="02020503060505020303" pitchFamily="18" charset="0"/>
              </a:rPr>
              <a:t>/mm</a:t>
            </a:r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 </a:t>
            </a:r>
            <a:r>
              <a:rPr lang="en-US" sz="2600" b="1">
                <a:solidFill>
                  <a:srgbClr val="FF3F7A"/>
                </a:solidFill>
                <a:latin typeface="Euclid" panose="02020503060505020303" pitchFamily="18" charset="0"/>
              </a:rPr>
              <a:t>target at 4 </a:t>
            </a:r>
            <a:r>
              <a:rPr lang="en-US" sz="2600" b="1" i="1" dirty="0">
                <a:solidFill>
                  <a:srgbClr val="FF3F7A"/>
                </a:solidFill>
                <a:latin typeface="Euclid" panose="02020503060505020303" pitchFamily="18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142756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4593" y="167635"/>
            <a:ext cx="1202740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rgbClr val="FF3F7A"/>
                </a:solidFill>
                <a:latin typeface="Euclid" panose="02020503060505020303" pitchFamily="18" charset="0"/>
              </a:rPr>
              <a:t>AFS is faster than conventional capture for equivalent DOF &amp; exposure level.  Therefore, subjects are less constrained within the extended capture volume.  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18658" y="4016556"/>
            <a:ext cx="11644689" cy="2035492"/>
            <a:chOff x="218658" y="4016556"/>
            <a:chExt cx="11644689" cy="2035492"/>
          </a:xfrm>
        </p:grpSpPr>
        <p:sp>
          <p:nvSpPr>
            <p:cNvPr id="13" name="TextBox 12"/>
            <p:cNvSpPr txBox="1"/>
            <p:nvPr/>
          </p:nvSpPr>
          <p:spPr>
            <a:xfrm>
              <a:off x="218658" y="4488022"/>
              <a:ext cx="239086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b="1" dirty="0">
                  <a:solidFill>
                    <a:srgbClr val="1987FF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cs typeface="Times New Roman" panose="02020603050405020304" pitchFamily="18" charset="0"/>
                </a:rPr>
                <a:t>AFS</a:t>
              </a:r>
            </a:p>
            <a:p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Segoe UI Symbol" panose="020B0502040204020203" pitchFamily="34" charset="0"/>
                  <a:cs typeface="Times New Roman" panose="02020603050405020304" pitchFamily="18" charset="0"/>
                </a:rPr>
                <a:t>Total </a:t>
              </a:r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highlight>
                    <a:srgbClr val="FFFF00"/>
                  </a:highlight>
                  <a:ea typeface="Segoe UI Symbol" panose="020B0502040204020203" pitchFamily="34" charset="0"/>
                  <a:cs typeface="Times New Roman" panose="02020603050405020304" pitchFamily="18" charset="0"/>
                </a:rPr>
                <a:t>T = 5 </a:t>
              </a:r>
              <a:r>
                <a:rPr lang="en-US" sz="2000" i="1" dirty="0">
                  <a:solidFill>
                    <a:schemeClr val="tx1">
                      <a:lumMod val="85000"/>
                      <a:lumOff val="15000"/>
                    </a:schemeClr>
                  </a:solidFill>
                  <a:highlight>
                    <a:srgbClr val="FFFF00"/>
                  </a:highlight>
                  <a:latin typeface="Times New Roman" panose="02020603050405020304" pitchFamily="18" charset="0"/>
                  <a:ea typeface="Segoe UI Symbol" panose="020B0502040204020203" pitchFamily="34" charset="0"/>
                  <a:cs typeface="Times New Roman" panose="02020603050405020304" pitchFamily="18" charset="0"/>
                </a:rPr>
                <a:t>sec</a:t>
              </a:r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Segoe UI Symbol" panose="020B0502040204020203" pitchFamily="34" charset="0"/>
                  <a:cs typeface="Times New Roman" panose="02020603050405020304" pitchFamily="18" charset="0"/>
                </a:rPr>
                <a:t>.</a:t>
              </a:r>
            </a:p>
            <a:p>
              <a:r>
                <a:rPr lang="en-US" sz="2000">
                  <a:solidFill>
                    <a:schemeClr val="tx1">
                      <a:lumMod val="85000"/>
                      <a:lumOff val="15000"/>
                    </a:schemeClr>
                  </a:solidFill>
                  <a:ea typeface="Segoe UI Symbol" panose="020B0502040204020203" pitchFamily="34" charset="0"/>
                  <a:cs typeface="Times New Roman" panose="02020603050405020304" pitchFamily="18" charset="0"/>
                </a:rPr>
                <a:t>Each </a:t>
              </a:r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Segoe UI Symbol" panose="020B0502040204020203" pitchFamily="34" charset="0"/>
                  <a:cs typeface="Times New Roman" panose="02020603050405020304" pitchFamily="18" charset="0"/>
                </a:rPr>
                <a:t>T = 0.77 </a:t>
              </a:r>
              <a:r>
                <a:rPr lang="en-US" sz="2000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Segoe UI Symbol" panose="020B0502040204020203" pitchFamily="34" charset="0"/>
                  <a:cs typeface="Times New Roman" panose="02020603050405020304" pitchFamily="18" charset="0"/>
                </a:rPr>
                <a:t>sec</a:t>
              </a:r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Segoe UI Symbol" panose="020B0502040204020203" pitchFamily="34" charset="0"/>
                  <a:cs typeface="Times New Roman" panose="02020603050405020304" pitchFamily="18" charset="0"/>
                </a:rPr>
                <a:t>.</a:t>
              </a:r>
              <a:r>
                <a:rPr lang="en-US" sz="2200" dirty="0">
                  <a:solidFill>
                    <a:srgbClr val="3A9AFF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cs typeface="Times New Roman" panose="02020603050405020304" pitchFamily="18" charset="0"/>
                </a:rPr>
                <a:t> </a:t>
              </a: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21" t="3007" r="5362" b="4241"/>
            <a:stretch/>
          </p:blipFill>
          <p:spPr>
            <a:xfrm>
              <a:off x="2281424" y="4016556"/>
              <a:ext cx="3052564" cy="2035491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57" t="3436" r="4664" b="3812"/>
            <a:stretch/>
          </p:blipFill>
          <p:spPr>
            <a:xfrm>
              <a:off x="5551062" y="4016556"/>
              <a:ext cx="3048067" cy="2035492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9" t="3007" r="5240" b="4442"/>
            <a:stretch/>
          </p:blipFill>
          <p:spPr>
            <a:xfrm>
              <a:off x="8816204" y="4016556"/>
              <a:ext cx="3047143" cy="2031103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</p:grpSp>
      <p:grpSp>
        <p:nvGrpSpPr>
          <p:cNvPr id="8" name="Group 7"/>
          <p:cNvGrpSpPr/>
          <p:nvPr/>
        </p:nvGrpSpPr>
        <p:grpSpPr>
          <a:xfrm>
            <a:off x="218658" y="1652469"/>
            <a:ext cx="11644689" cy="2031104"/>
            <a:chOff x="218658" y="1652469"/>
            <a:chExt cx="11644689" cy="2031104"/>
          </a:xfrm>
        </p:grpSpPr>
        <p:sp>
          <p:nvSpPr>
            <p:cNvPr id="12" name="TextBox 11"/>
            <p:cNvSpPr txBox="1"/>
            <p:nvPr/>
          </p:nvSpPr>
          <p:spPr>
            <a:xfrm>
              <a:off x="218658" y="2112426"/>
              <a:ext cx="2027852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 sz="2400" b="1">
                  <a:solidFill>
                    <a:srgbClr val="3A9AFF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  <a:cs typeface="Times New Roman" panose="02020603050405020304" pitchFamily="18" charset="0"/>
                </a:defRPr>
              </a:lvl1pPr>
            </a:lstStyle>
            <a:p>
              <a:pPr algn="l"/>
              <a:r>
                <a:rPr lang="en-US" sz="2200">
                  <a:solidFill>
                    <a:srgbClr val="1987FF"/>
                  </a:solidFill>
                </a:rPr>
                <a:t>Conventional at F/22 </a:t>
              </a:r>
            </a:p>
            <a:p>
              <a:pPr algn="l"/>
              <a:r>
                <a:rPr lang="en-US" sz="2000" b="0">
                  <a:solidFill>
                    <a:schemeClr val="tx1">
                      <a:lumMod val="85000"/>
                      <a:lumOff val="15000"/>
                    </a:schemeClr>
                  </a:solidFill>
                  <a:highlight>
                    <a:srgbClr val="FFFF00"/>
                  </a:highlight>
                  <a:latin typeface="+mn-lt"/>
                </a:rPr>
                <a:t>T = </a:t>
              </a:r>
              <a:r>
                <a:rPr lang="en-US" sz="2000" b="0" dirty="0">
                  <a:solidFill>
                    <a:schemeClr val="tx1">
                      <a:lumMod val="85000"/>
                      <a:lumOff val="15000"/>
                    </a:schemeClr>
                  </a:solidFill>
                  <a:highlight>
                    <a:srgbClr val="FFFF00"/>
                  </a:highlight>
                  <a:latin typeface="+mn-lt"/>
                </a:rPr>
                <a:t>8 </a:t>
              </a:r>
              <a:r>
                <a:rPr lang="en-US" sz="2000" b="0" i="1" dirty="0">
                  <a:solidFill>
                    <a:schemeClr val="tx1">
                      <a:lumMod val="85000"/>
                      <a:lumOff val="15000"/>
                    </a:schemeClr>
                  </a:solidFill>
                  <a:highlight>
                    <a:srgbClr val="FFFF00"/>
                  </a:highlight>
                  <a:latin typeface="Times New Roman" panose="02020603050405020304" pitchFamily="18" charset="0"/>
                </a:rPr>
                <a:t>sec</a:t>
              </a:r>
              <a:r>
                <a:rPr lang="en-US" sz="20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.</a:t>
              </a:r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90" t="8766" r="8685" b="10477"/>
            <a:stretch/>
          </p:blipFill>
          <p:spPr>
            <a:xfrm>
              <a:off x="5551062" y="1652469"/>
              <a:ext cx="3048066" cy="2031104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174" t="6090" r="311" b="7581"/>
            <a:stretch/>
          </p:blipFill>
          <p:spPr>
            <a:xfrm>
              <a:off x="2281422" y="1652469"/>
              <a:ext cx="3052565" cy="2031104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colorTemperature colorTemp="6300"/>
                      </a14:imgEffect>
                      <a14:imgEffect>
                        <a14:brightnessContrast bright="7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269" t="15036" r="7889" b="19735"/>
            <a:stretch/>
          </p:blipFill>
          <p:spPr>
            <a:xfrm>
              <a:off x="8816204" y="1652469"/>
              <a:ext cx="3047143" cy="2031104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</p:grpSp>
      <p:sp>
        <p:nvSpPr>
          <p:cNvPr id="15" name="TextBox 14"/>
          <p:cNvSpPr txBox="1"/>
          <p:nvPr/>
        </p:nvSpPr>
        <p:spPr>
          <a:xfrm>
            <a:off x="3018547" y="1084320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Near (3.43 </a:t>
            </a:r>
            <a:r>
              <a:rPr lang="en-US" b="1" i="1" dirty="0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r>
              <a:rPr lang="en-US" b="1" dirty="0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168437" y="1084320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Middle (4.04 m 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08326" y="1084320"/>
            <a:ext cx="146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rgbClr val="17B2B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Far (4.65 m )</a:t>
            </a:r>
          </a:p>
        </p:txBody>
      </p:sp>
    </p:spTree>
    <p:extLst>
      <p:ext uri="{BB962C8B-B14F-4D97-AF65-F5344CB8AC3E}">
        <p14:creationId xmlns:p14="http://schemas.microsoft.com/office/powerpoint/2010/main" val="479856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FE49D25-79C8-4888-9EB9-19BA059167A3}" vid="{78DBDD59-95E7-469D-B730-1BFC898E9D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2464</TotalTime>
  <Words>664</Words>
  <Application>Microsoft Office PowerPoint</Application>
  <PresentationFormat>Widescreen</PresentationFormat>
  <Paragraphs>125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Euclid</vt:lpstr>
      <vt:lpstr>Segoe UI 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Indranil Sinharoy</dc:creator>
  <cp:lastModifiedBy>Indranil Sinharoy</cp:lastModifiedBy>
  <cp:revision>114</cp:revision>
  <dcterms:created xsi:type="dcterms:W3CDTF">2016-11-16T03:12:58Z</dcterms:created>
  <dcterms:modified xsi:type="dcterms:W3CDTF">2016-11-21T12:36:43Z</dcterms:modified>
</cp:coreProperties>
</file>

<file path=docProps/thumbnail.jpeg>
</file>